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379" r:id="rId2"/>
    <p:sldId id="2199" r:id="rId3"/>
    <p:sldId id="2242" r:id="rId4"/>
    <p:sldId id="4003" r:id="rId5"/>
    <p:sldId id="4002" r:id="rId6"/>
    <p:sldId id="4001" r:id="rId7"/>
    <p:sldId id="3991" r:id="rId8"/>
    <p:sldId id="3992" r:id="rId9"/>
    <p:sldId id="3998" r:id="rId10"/>
    <p:sldId id="3999" r:id="rId11"/>
    <p:sldId id="4000" r:id="rId12"/>
    <p:sldId id="2082" r:id="rId13"/>
    <p:sldId id="2477" r:id="rId14"/>
    <p:sldId id="2224" r:id="rId15"/>
    <p:sldId id="2260" r:id="rId16"/>
    <p:sldId id="2439" r:id="rId17"/>
    <p:sldId id="2186" r:id="rId18"/>
    <p:sldId id="2194" r:id="rId19"/>
    <p:sldId id="2269" r:id="rId20"/>
    <p:sldId id="2270" r:id="rId21"/>
    <p:sldId id="2191" r:id="rId22"/>
    <p:sldId id="2192" r:id="rId23"/>
    <p:sldId id="2292" r:id="rId24"/>
    <p:sldId id="2265" r:id="rId25"/>
    <p:sldId id="2258" r:id="rId26"/>
    <p:sldId id="2255"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360" userDrawn="1">
          <p15:clr>
            <a:srgbClr val="A4A3A4"/>
          </p15:clr>
        </p15:guide>
        <p15:guide id="5" orient="horz" pos="504" userDrawn="1">
          <p15:clr>
            <a:srgbClr val="A4A3A4"/>
          </p15:clr>
        </p15:guide>
        <p15:guide id="6" pos="5520" userDrawn="1">
          <p15:clr>
            <a:srgbClr val="A4A3A4"/>
          </p15:clr>
        </p15:guide>
        <p15:guide id="7" orient="horz" pos="37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Himanshu Saxena" initials="HS" lastIdx="12" clrIdx="6">
    <p:extLst>
      <p:ext uri="{19B8F6BF-5375-455C-9EA6-DF929625EA0E}">
        <p15:presenceInfo xmlns:p15="http://schemas.microsoft.com/office/powerpoint/2012/main" userId="S-1-5-21-1964979238-429942662-834490965-1444" providerId="AD"/>
      </p:ext>
    </p:extLst>
  </p:cmAuthor>
  <p:cmAuthor id="1" name="Shwetambri Chauhan" initials="SC" lastIdx="80" clrIdx="0">
    <p:extLst>
      <p:ext uri="{19B8F6BF-5375-455C-9EA6-DF929625EA0E}">
        <p15:presenceInfo xmlns:p15="http://schemas.microsoft.com/office/powerpoint/2012/main" userId="S-1-5-21-1964979238-429942662-834490965-1374" providerId="AD"/>
      </p:ext>
    </p:extLst>
  </p:cmAuthor>
  <p:cmAuthor id="8" name="Sukriti Seth" initials="SS" lastIdx="1" clrIdx="7">
    <p:extLst>
      <p:ext uri="{19B8F6BF-5375-455C-9EA6-DF929625EA0E}">
        <p15:presenceInfo xmlns:p15="http://schemas.microsoft.com/office/powerpoint/2012/main" userId="S-1-5-21-1964979238-429942662-834490965-1455" providerId="AD"/>
      </p:ext>
    </p:extLst>
  </p:cmAuthor>
  <p:cmAuthor id="2" name="Ambika Gholia" initials="AG" lastIdx="36" clrIdx="1">
    <p:extLst>
      <p:ext uri="{19B8F6BF-5375-455C-9EA6-DF929625EA0E}">
        <p15:presenceInfo xmlns:p15="http://schemas.microsoft.com/office/powerpoint/2012/main" userId="S-1-5-21-1964979238-429942662-834490965-1193" providerId="AD"/>
      </p:ext>
    </p:extLst>
  </p:cmAuthor>
  <p:cmAuthor id="3" name="Shweta Singh" initials="SS" lastIdx="52" clrIdx="2">
    <p:extLst>
      <p:ext uri="{19B8F6BF-5375-455C-9EA6-DF929625EA0E}">
        <p15:presenceInfo xmlns:p15="http://schemas.microsoft.com/office/powerpoint/2012/main" userId="S-1-5-21-1964979238-429942662-834490965-1386" providerId="AD"/>
      </p:ext>
    </p:extLst>
  </p:cmAuthor>
  <p:cmAuthor id="4" name="Karman Kour. Bijral" initials="KKB" lastIdx="8" clrIdx="3">
    <p:extLst>
      <p:ext uri="{19B8F6BF-5375-455C-9EA6-DF929625EA0E}">
        <p15:presenceInfo xmlns:p15="http://schemas.microsoft.com/office/powerpoint/2012/main" userId="S-1-5-21-1964979238-429942662-834490965-1147" providerId="AD"/>
      </p:ext>
    </p:extLst>
  </p:cmAuthor>
  <p:cmAuthor id="5" name="Swati Sharma" initials="SS" lastIdx="5" clrIdx="4">
    <p:extLst>
      <p:ext uri="{19B8F6BF-5375-455C-9EA6-DF929625EA0E}">
        <p15:presenceInfo xmlns:p15="http://schemas.microsoft.com/office/powerpoint/2012/main" userId="S-1-5-21-1964979238-429942662-834490965-1187" providerId="AD"/>
      </p:ext>
    </p:extLst>
  </p:cmAuthor>
  <p:cmAuthor id="6" name="Ankita Bhatia" initials="AB" lastIdx="1" clrIdx="5">
    <p:extLst>
      <p:ext uri="{19B8F6BF-5375-455C-9EA6-DF929625EA0E}">
        <p15:presenceInfo xmlns:p15="http://schemas.microsoft.com/office/powerpoint/2012/main" userId="S-1-5-21-1964979238-429942662-834490965-1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5F63"/>
    <a:srgbClr val="004D98"/>
    <a:srgbClr val="E2F0D9"/>
    <a:srgbClr val="333F50"/>
    <a:srgbClr val="F2F2F2"/>
    <a:srgbClr val="8FAADC"/>
    <a:srgbClr val="525252"/>
    <a:srgbClr val="BC8F00"/>
    <a:srgbClr val="644C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249" autoAdjust="0"/>
  </p:normalViewPr>
  <p:slideViewPr>
    <p:cSldViewPr snapToGrid="0">
      <p:cViewPr varScale="1">
        <p:scale>
          <a:sx n="72" d="100"/>
          <a:sy n="72" d="100"/>
        </p:scale>
        <p:origin x="1350" y="54"/>
      </p:cViewPr>
      <p:guideLst>
        <p:guide pos="3360"/>
        <p:guide orient="horz" pos="504"/>
        <p:guide pos="5520"/>
        <p:guide orient="horz" pos="3792"/>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48" d="100"/>
          <a:sy n="48" d="100"/>
        </p:scale>
        <p:origin x="2934"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C48DDA-6FF0-4893-BEE9-A4505A31E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39BDCA-5FBF-41D9-8268-2371FE00B4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7FCA5F-672E-4015-A76C-DB431DCFAF2C}" type="datetimeFigureOut">
              <a:rPr lang="en-US" smtClean="0"/>
              <a:t>4/12/2021</a:t>
            </a:fld>
            <a:endParaRPr lang="en-US"/>
          </a:p>
        </p:txBody>
      </p:sp>
      <p:sp>
        <p:nvSpPr>
          <p:cNvPr id="4" name="Footer Placeholder 3">
            <a:extLst>
              <a:ext uri="{FF2B5EF4-FFF2-40B4-BE49-F238E27FC236}">
                <a16:creationId xmlns:a16="http://schemas.microsoft.com/office/drawing/2014/main" id="{023519AC-1A13-4F7C-9364-D57E410B4E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AC9BBF0-C6FC-48C8-95DC-54AE235032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50E4F2-0133-4C3C-9B47-2809AD20A36E}" type="slidenum">
              <a:rPr lang="en-US" smtClean="0"/>
              <a:t>‹#›</a:t>
            </a:fld>
            <a:endParaRPr lang="en-US"/>
          </a:p>
        </p:txBody>
      </p:sp>
    </p:spTree>
    <p:extLst>
      <p:ext uri="{BB962C8B-B14F-4D97-AF65-F5344CB8AC3E}">
        <p14:creationId xmlns:p14="http://schemas.microsoft.com/office/powerpoint/2010/main" val="2106815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066CB-0DC8-41C8-A5A3-B5CCD896A458}" type="datetimeFigureOut">
              <a:rPr lang="en-US" smtClean="0"/>
              <a:t>4/12/2021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EAF4-FEDA-48BF-AB3D-C8429E600AF3}" type="slidenum">
              <a:rPr lang="en-US" smtClean="0"/>
              <a:t>‹#›</a:t>
            </a:fld>
            <a:endParaRPr lang="en-US" dirty="0"/>
          </a:p>
        </p:txBody>
      </p:sp>
    </p:spTree>
    <p:extLst>
      <p:ext uri="{BB962C8B-B14F-4D97-AF65-F5344CB8AC3E}">
        <p14:creationId xmlns:p14="http://schemas.microsoft.com/office/powerpoint/2010/main" val="362669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4743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4738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4138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1544865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9139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321076252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F98607-7218-4041-9DDB-F7802CEA0FFA}" type="datetimeFigureOut">
              <a:rPr lang="en-IN" smtClean="0"/>
              <a:t>12-04-2021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E37757D-2C4A-45DB-B1EE-7B9412F361A6}" type="slidenum">
              <a:rPr lang="en-IN" smtClean="0"/>
              <a:t>‹#›</a:t>
            </a:fld>
            <a:endParaRPr lang="en-IN" dirty="0"/>
          </a:p>
        </p:txBody>
      </p:sp>
    </p:spTree>
    <p:extLst>
      <p:ext uri="{BB962C8B-B14F-4D97-AF65-F5344CB8AC3E}">
        <p14:creationId xmlns:p14="http://schemas.microsoft.com/office/powerpoint/2010/main" val="2261171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1240C8-AECF-4140-A901-04A80BC3A41E}"/>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10" name="Slide Number Placeholder 7">
            <a:extLst>
              <a:ext uri="{FF2B5EF4-FFF2-40B4-BE49-F238E27FC236}">
                <a16:creationId xmlns:a16="http://schemas.microsoft.com/office/drawing/2014/main" id="{7741841B-545E-426B-8B98-EC6400113E8A}"/>
              </a:ext>
            </a:extLst>
          </p:cNvPr>
          <p:cNvSpPr txBox="1">
            <a:spLocks/>
          </p:cNvSpPr>
          <p:nvPr userDrawn="1"/>
        </p:nvSpPr>
        <p:spPr>
          <a:xfrm>
            <a:off x="4438651" y="64928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56679" y="181977"/>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8" name="Footer Placeholder 6">
            <a:extLst>
              <a:ext uri="{FF2B5EF4-FFF2-40B4-BE49-F238E27FC236}">
                <a16:creationId xmlns:a16="http://schemas.microsoft.com/office/drawing/2014/main" id="{66FE357B-B70F-4AE3-9F22-92FE2377AD5F}"/>
              </a:ext>
            </a:extLst>
          </p:cNvPr>
          <p:cNvSpPr txBox="1">
            <a:spLocks/>
          </p:cNvSpPr>
          <p:nvPr userDrawn="1"/>
        </p:nvSpPr>
        <p:spPr>
          <a:xfrm>
            <a:off x="8172482" y="6691764"/>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
        <p:nvSpPr>
          <p:cNvPr id="12" name="Rectangle 11">
            <a:extLst>
              <a:ext uri="{FF2B5EF4-FFF2-40B4-BE49-F238E27FC236}">
                <a16:creationId xmlns:a16="http://schemas.microsoft.com/office/drawing/2014/main" id="{C5444CE9-E27A-44FC-8410-BE988B1B9E1B}"/>
              </a:ext>
            </a:extLst>
          </p:cNvPr>
          <p:cNvSpPr/>
          <p:nvPr userDrawn="1"/>
        </p:nvSpPr>
        <p:spPr>
          <a:xfrm>
            <a:off x="7086601"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a:extLst>
              <a:ext uri="{FF2B5EF4-FFF2-40B4-BE49-F238E27FC236}">
                <a16:creationId xmlns:a16="http://schemas.microsoft.com/office/drawing/2014/main" id="{9495010D-1689-4C00-896E-B869E71023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30" y="237386"/>
            <a:ext cx="1104107" cy="346387"/>
          </a:xfrm>
          <a:prstGeom prst="rect">
            <a:avLst/>
          </a:prstGeom>
        </p:spPr>
      </p:pic>
    </p:spTree>
    <p:extLst>
      <p:ext uri="{BB962C8B-B14F-4D97-AF65-F5344CB8AC3E}">
        <p14:creationId xmlns:p14="http://schemas.microsoft.com/office/powerpoint/2010/main" val="21074657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18354-449C-43D4-AC6C-0CC714BF7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7208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5797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0610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8270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7474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1345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8266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4/12/2021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3929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4/12/2021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889136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 id="2147483672" r:id="rId13"/>
    <p:sldLayoutId id="2147483677" r:id="rId14"/>
    <p:sldLayoutId id="2147483678" r:id="rId15"/>
    <p:sldLayoutId id="214748367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hyperlink" Target="https://www.techsciresearch.com/" TargetMode="External"/><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image" Target="../media/image24.emf"/><Relationship Id="rId1" Type="http://schemas.openxmlformats.org/officeDocument/2006/relationships/slideLayout" Target="../slideLayouts/slideLayout13.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3.jp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1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png"/><Relationship Id="rId2" Type="http://schemas.openxmlformats.org/officeDocument/2006/relationships/image" Target="../media/image50.jpeg"/><Relationship Id="rId1" Type="http://schemas.openxmlformats.org/officeDocument/2006/relationships/slideLayout" Target="../slideLayouts/slideLayout16.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media/image53.jpeg"/><Relationship Id="rId15" Type="http://schemas.openxmlformats.org/officeDocument/2006/relationships/image" Target="../media/image63.gif"/><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hef.fr/en/Presentation.html" TargetMode="External"/><Relationship Id="rId2" Type="http://schemas.openxmlformats.org/officeDocument/2006/relationships/hyperlink" Target="https://www.hef.fr/en/accueilen.html" TargetMode="External"/><Relationship Id="rId1" Type="http://schemas.openxmlformats.org/officeDocument/2006/relationships/slideLayout" Target="../slideLayouts/slideLayout13.xml"/><Relationship Id="rId4" Type="http://schemas.openxmlformats.org/officeDocument/2006/relationships/hyperlink" Target="https://www.hef.fr/en/HEFfigures.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1E692-0F38-428F-A3A7-73502A3C8CA3}"/>
              </a:ext>
            </a:extLst>
          </p:cNvPr>
          <p:cNvSpPr txBox="1"/>
          <p:nvPr/>
        </p:nvSpPr>
        <p:spPr>
          <a:xfrm>
            <a:off x="6604497" y="6280200"/>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pic>
        <p:nvPicPr>
          <p:cNvPr id="17" name="Picture 16">
            <a:extLst>
              <a:ext uri="{FF2B5EF4-FFF2-40B4-BE49-F238E27FC236}">
                <a16:creationId xmlns:a16="http://schemas.microsoft.com/office/drawing/2014/main" id="{DD677109-8D7E-4B06-AE3C-01741BED5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979" y="5706958"/>
            <a:ext cx="1839541" cy="577112"/>
          </a:xfrm>
          <a:prstGeom prst="rect">
            <a:avLst/>
          </a:prstGeom>
        </p:spPr>
      </p:pic>
      <p:sp>
        <p:nvSpPr>
          <p:cNvPr id="18" name="TextBox 17">
            <a:extLst>
              <a:ext uri="{FF2B5EF4-FFF2-40B4-BE49-F238E27FC236}">
                <a16:creationId xmlns:a16="http://schemas.microsoft.com/office/drawing/2014/main" id="{F3AD2103-A81D-4E70-9352-AB2513DCF813}"/>
              </a:ext>
            </a:extLst>
          </p:cNvPr>
          <p:cNvSpPr txBox="1"/>
          <p:nvPr/>
        </p:nvSpPr>
        <p:spPr>
          <a:xfrm>
            <a:off x="6892979" y="6534116"/>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4" name="TextBox 13">
            <a:extLst>
              <a:ext uri="{FF2B5EF4-FFF2-40B4-BE49-F238E27FC236}">
                <a16:creationId xmlns:a16="http://schemas.microsoft.com/office/drawing/2014/main" id="{D035B458-48F7-452F-88AB-6579364D17D3}"/>
              </a:ext>
            </a:extLst>
          </p:cNvPr>
          <p:cNvSpPr txBox="1"/>
          <p:nvPr/>
        </p:nvSpPr>
        <p:spPr>
          <a:xfrm>
            <a:off x="-1" y="38853"/>
            <a:ext cx="9144000" cy="1200329"/>
          </a:xfrm>
          <a:prstGeom prst="rect">
            <a:avLst/>
          </a:prstGeom>
          <a:noFill/>
        </p:spPr>
        <p:txBody>
          <a:bodyPr wrap="square" rtlCol="0">
            <a:spAutoFit/>
          </a:bodyPr>
          <a:lstStyle/>
          <a:p>
            <a:r>
              <a:rPr lang="en-US" sz="2400" b="1" u="sng" dirty="0">
                <a:latin typeface="Open Sans"/>
                <a:ea typeface="Roboto" pitchFamily="2" charset="0"/>
                <a:cs typeface="Arial" panose="020B0604020202020204" pitchFamily="34" charset="0"/>
              </a:rPr>
              <a:t>PROPOSAL–Detailed Project Report</a:t>
            </a:r>
          </a:p>
          <a:p>
            <a:r>
              <a:rPr lang="en-US" sz="2400" b="1" dirty="0">
                <a:latin typeface="Open Sans"/>
                <a:cs typeface="Arial" panose="020B0604020202020204" pitchFamily="34" charset="0"/>
              </a:rPr>
              <a:t>COMPETITIVE INTELLIGENCE STUDY –A GLOBAL COMPANY OPERATING IN SURFACE TREATMENT</a:t>
            </a:r>
            <a:endParaRPr lang="en-IN" sz="2400" b="1" dirty="0">
              <a:latin typeface="Open Sans"/>
              <a:cs typeface="Arial" panose="020B0604020202020204" pitchFamily="34" charset="0"/>
            </a:endParaRPr>
          </a:p>
        </p:txBody>
      </p:sp>
      <p:sp>
        <p:nvSpPr>
          <p:cNvPr id="2" name="Rectangle 1">
            <a:extLst>
              <a:ext uri="{FF2B5EF4-FFF2-40B4-BE49-F238E27FC236}">
                <a16:creationId xmlns:a16="http://schemas.microsoft.com/office/drawing/2014/main" id="{74582F50-B878-4614-90A9-25661CF5069B}"/>
              </a:ext>
            </a:extLst>
          </p:cNvPr>
          <p:cNvSpPr/>
          <p:nvPr/>
        </p:nvSpPr>
        <p:spPr>
          <a:xfrm>
            <a:off x="331922" y="5588040"/>
            <a:ext cx="4572000" cy="323165"/>
          </a:xfrm>
          <a:prstGeom prst="rect">
            <a:avLst/>
          </a:prstGeom>
        </p:spPr>
        <p:txBody>
          <a:bodyPr>
            <a:spAutoFit/>
          </a:bodyPr>
          <a:lstStyle/>
          <a:p>
            <a:r>
              <a:rPr lang="en-IN" sz="1500" dirty="0">
                <a:solidFill>
                  <a:srgbClr val="000000"/>
                </a:solidFill>
                <a:latin typeface="Calibri" panose="020F0502020204030204" pitchFamily="34" charset="0"/>
              </a:rPr>
              <a:t>Prepared For : </a:t>
            </a:r>
          </a:p>
        </p:txBody>
      </p:sp>
      <p:sp>
        <p:nvSpPr>
          <p:cNvPr id="11" name="TextBox 10">
            <a:extLst>
              <a:ext uri="{FF2B5EF4-FFF2-40B4-BE49-F238E27FC236}">
                <a16:creationId xmlns:a16="http://schemas.microsoft.com/office/drawing/2014/main" id="{0C6BA583-9A21-4CD7-B42F-59DEA0E4095C}"/>
              </a:ext>
            </a:extLst>
          </p:cNvPr>
          <p:cNvSpPr txBox="1"/>
          <p:nvPr/>
        </p:nvSpPr>
        <p:spPr>
          <a:xfrm>
            <a:off x="2786306" y="6342209"/>
            <a:ext cx="2525085" cy="461665"/>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Dated: </a:t>
            </a:r>
            <a:r>
              <a:rPr lang="en-IN" sz="1200" b="1" dirty="0">
                <a:latin typeface="Arial" panose="020B0604020202020204" pitchFamily="34" charset="0"/>
                <a:ea typeface="Verdana" panose="020B0604030504040204" pitchFamily="34" charset="0"/>
                <a:cs typeface="Arial" panose="020B0604020202020204" pitchFamily="34" charset="0"/>
              </a:rPr>
              <a:t>March 1, 2021</a:t>
            </a:r>
            <a:endParaRPr lang="en-IN" sz="1200" b="1" dirty="0">
              <a:latin typeface="Arial" panose="020B0604020202020204" pitchFamily="34" charset="0"/>
              <a:cs typeface="Arial" panose="020B0604020202020204" pitchFamily="34" charset="0"/>
            </a:endParaRPr>
          </a:p>
          <a:p>
            <a:pPr algn="ctr"/>
            <a:r>
              <a:rPr lang="en-IN" sz="1200" b="1" dirty="0">
                <a:latin typeface="Arial" panose="020B0604020202020204" pitchFamily="34" charset="0"/>
                <a:cs typeface="Arial" panose="020B0604020202020204" pitchFamily="34" charset="0"/>
              </a:rPr>
              <a:t>TSR/2020/268</a:t>
            </a:r>
          </a:p>
        </p:txBody>
      </p:sp>
      <p:pic>
        <p:nvPicPr>
          <p:cNvPr id="9" name="Picture 2" descr="Global Information, Inc. - USA - Farmington, Connecticut | Facebook">
            <a:extLst>
              <a:ext uri="{FF2B5EF4-FFF2-40B4-BE49-F238E27FC236}">
                <a16:creationId xmlns:a16="http://schemas.microsoft.com/office/drawing/2014/main" id="{B0B04583-02FA-40AC-B004-A4EE14785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06" y="5904751"/>
            <a:ext cx="1142995" cy="9143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urface treatment chemicals">
            <a:extLst>
              <a:ext uri="{FF2B5EF4-FFF2-40B4-BE49-F238E27FC236}">
                <a16:creationId xmlns:a16="http://schemas.microsoft.com/office/drawing/2014/main" id="{C93B758C-0539-41DF-93FB-3A18B567E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516856"/>
            <a:ext cx="9144000"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23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pc="0" dirty="0">
                <a:solidFill>
                  <a:schemeClr val="tx1">
                    <a:lumMod val="85000"/>
                    <a:lumOff val="15000"/>
                  </a:schemeClr>
                </a:solidFill>
                <a:latin typeface="Montserrat" panose="02000505000000020004" pitchFamily="2" charset="0"/>
              </a:rPr>
              <a:t>Scope of Work</a:t>
            </a:r>
          </a:p>
        </p:txBody>
      </p:sp>
      <p:graphicFrame>
        <p:nvGraphicFramePr>
          <p:cNvPr id="8" name="Table 7">
            <a:extLst>
              <a:ext uri="{FF2B5EF4-FFF2-40B4-BE49-F238E27FC236}">
                <a16:creationId xmlns:a16="http://schemas.microsoft.com/office/drawing/2014/main" id="{5E79A586-C67C-45A2-92BE-B4681128B745}"/>
              </a:ext>
            </a:extLst>
          </p:cNvPr>
          <p:cNvGraphicFramePr>
            <a:graphicFrameLocks noGrp="1"/>
          </p:cNvGraphicFramePr>
          <p:nvPr>
            <p:extLst>
              <p:ext uri="{D42A27DB-BD31-4B8C-83A1-F6EECF244321}">
                <p14:modId xmlns:p14="http://schemas.microsoft.com/office/powerpoint/2010/main" val="1576557711"/>
              </p:ext>
            </p:extLst>
          </p:nvPr>
        </p:nvGraphicFramePr>
        <p:xfrm>
          <a:off x="1" y="770711"/>
          <a:ext cx="9145399" cy="5903285"/>
        </p:xfrm>
        <a:graphic>
          <a:graphicData uri="http://schemas.openxmlformats.org/drawingml/2006/table">
            <a:tbl>
              <a:tblPr firstRow="1" lastRow="1" bandRow="1">
                <a:tableStyleId>{93296810-A885-4BE3-A3E7-6D5BEEA58F35}</a:tableStyleId>
              </a:tblPr>
              <a:tblGrid>
                <a:gridCol w="445781">
                  <a:extLst>
                    <a:ext uri="{9D8B030D-6E8A-4147-A177-3AD203B41FA5}">
                      <a16:colId xmlns:a16="http://schemas.microsoft.com/office/drawing/2014/main" val="20000"/>
                    </a:ext>
                  </a:extLst>
                </a:gridCol>
                <a:gridCol w="116840">
                  <a:extLst>
                    <a:ext uri="{9D8B030D-6E8A-4147-A177-3AD203B41FA5}">
                      <a16:colId xmlns:a16="http://schemas.microsoft.com/office/drawing/2014/main" val="369157924"/>
                    </a:ext>
                  </a:extLst>
                </a:gridCol>
                <a:gridCol w="439836">
                  <a:extLst>
                    <a:ext uri="{9D8B030D-6E8A-4147-A177-3AD203B41FA5}">
                      <a16:colId xmlns:a16="http://schemas.microsoft.com/office/drawing/2014/main" val="20001"/>
                    </a:ext>
                  </a:extLst>
                </a:gridCol>
                <a:gridCol w="8142942">
                  <a:extLst>
                    <a:ext uri="{9D8B030D-6E8A-4147-A177-3AD203B41FA5}">
                      <a16:colId xmlns:a16="http://schemas.microsoft.com/office/drawing/2014/main" val="1074641153"/>
                    </a:ext>
                  </a:extLst>
                </a:gridCol>
              </a:tblGrid>
              <a:tr h="121559">
                <a:tc gridSpan="2">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S. No.         </a:t>
                      </a:r>
                      <a:endParaRPr lang="en-IN" sz="1000" b="1" kern="12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hMerge="1">
                  <a:txBody>
                    <a:bodyPr/>
                    <a:lstStyle/>
                    <a:p>
                      <a:endParaRPr lang="en-IN"/>
                    </a:p>
                  </a:txBody>
                  <a:tcPr/>
                </a:tc>
                <a:tc gridSpan="2">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 Contents</a:t>
                      </a:r>
                      <a:endParaRPr lang="en-IN"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141429">
                <a:tc gridSpan="4">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Operational  Details</a:t>
                      </a:r>
                    </a:p>
                  </a:txBody>
                  <a:tcPr marL="68580" marR="68580" marT="34290" marB="342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n-IN"/>
                    </a:p>
                  </a:txBody>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Operational Related Details </a:t>
                      </a: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 </a:t>
                      </a: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05941422"/>
                  </a:ext>
                </a:extLst>
              </a:tr>
              <a:tr h="141429">
                <a:tc gridSpan="2">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6.</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Business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a:t>
                      </a: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8397610"/>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6.1</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Key Customers ( Up to 5 </a:t>
                      </a: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3035796"/>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Typical Order Unit Price Per Customer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3192258"/>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6.3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Typical Order Quantity Per Customer</a:t>
                      </a: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1383108"/>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Type / Number of Surface Treatment Equipment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0144951"/>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6.5</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Production Capacity and Factory Scale</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6164760"/>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6.6</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Evaluation From The Market (Technical, Service, Etc.)</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75615195"/>
                  </a:ext>
                </a:extLst>
              </a:tr>
              <a:tr h="153452">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Organization Structure Highlighting Departments with Specific Focus on Sales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4565957"/>
                  </a:ext>
                </a:extLst>
              </a:tr>
              <a:tr h="153452">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Technology Superiority (including comparison with the client  company)</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652719"/>
                  </a:ext>
                </a:extLst>
              </a:tr>
              <a:tr h="141429">
                <a:tc gridSpan="2">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7.</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  Business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a:t>
                      </a: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1749135"/>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7.1</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Key Customers ( Up to 5 </a:t>
                      </a: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3644116"/>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7.2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Typical Order Unit Price Per Customer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429261"/>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Typical Order Quantity Per Customer</a:t>
                      </a: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83359658"/>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7.4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Type / Number of Surface Treatment Equipment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246147"/>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7.5</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Production Capacity and Factory Scale</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7483119"/>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7.6</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Evaluation From The Market (Technical, Service, Etc.)</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0819582"/>
                  </a:ext>
                </a:extLst>
              </a:tr>
              <a:tr h="153452">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7.7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Organization Structure Highlighting Departments with Specific Focus on Sales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307711"/>
                  </a:ext>
                </a:extLst>
              </a:tr>
              <a:tr h="153452">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Technology Superiority (including comparison with the client  company)</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2848296"/>
                  </a:ext>
                </a:extLst>
              </a:tr>
              <a:tr h="141429">
                <a:tc gridSpan="2">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8.</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 Business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a:t>
                      </a: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9378456"/>
                  </a:ext>
                </a:extLst>
              </a:tr>
              <a:tr h="141429">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8.1</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Key Customers ( Up to 5 </a:t>
                      </a: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7829583"/>
                  </a:ext>
                </a:extLst>
              </a:tr>
              <a:tr h="0">
                <a:tc gridSpan="2">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Typical Order Unit Price Per Customer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6741046"/>
                  </a:ext>
                </a:extLst>
              </a:tr>
            </a:tbl>
          </a:graphicData>
        </a:graphic>
      </p:graphicFrame>
    </p:spTree>
    <p:extLst>
      <p:ext uri="{BB962C8B-B14F-4D97-AF65-F5344CB8AC3E}">
        <p14:creationId xmlns:p14="http://schemas.microsoft.com/office/powerpoint/2010/main" val="341028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pc="0" dirty="0">
                <a:solidFill>
                  <a:schemeClr val="tx1">
                    <a:lumMod val="85000"/>
                    <a:lumOff val="15000"/>
                  </a:schemeClr>
                </a:solidFill>
                <a:latin typeface="Montserrat" panose="02000505000000020004" pitchFamily="2" charset="0"/>
              </a:rPr>
              <a:t>Scope of Work</a:t>
            </a:r>
          </a:p>
        </p:txBody>
      </p:sp>
      <p:graphicFrame>
        <p:nvGraphicFramePr>
          <p:cNvPr id="8" name="Table 7">
            <a:extLst>
              <a:ext uri="{FF2B5EF4-FFF2-40B4-BE49-F238E27FC236}">
                <a16:creationId xmlns:a16="http://schemas.microsoft.com/office/drawing/2014/main" id="{5E79A586-C67C-45A2-92BE-B4681128B745}"/>
              </a:ext>
            </a:extLst>
          </p:cNvPr>
          <p:cNvGraphicFramePr>
            <a:graphicFrameLocks noGrp="1"/>
          </p:cNvGraphicFramePr>
          <p:nvPr>
            <p:extLst>
              <p:ext uri="{D42A27DB-BD31-4B8C-83A1-F6EECF244321}">
                <p14:modId xmlns:p14="http://schemas.microsoft.com/office/powerpoint/2010/main" val="1955935448"/>
              </p:ext>
            </p:extLst>
          </p:nvPr>
        </p:nvGraphicFramePr>
        <p:xfrm>
          <a:off x="0" y="770711"/>
          <a:ext cx="9143999" cy="2454478"/>
        </p:xfrm>
        <a:graphic>
          <a:graphicData uri="http://schemas.openxmlformats.org/drawingml/2006/table">
            <a:tbl>
              <a:tblPr firstRow="1" lastRow="1" bandRow="1">
                <a:tableStyleId>{93296810-A885-4BE3-A3E7-6D5BEEA58F35}</a:tableStyleId>
              </a:tblPr>
              <a:tblGrid>
                <a:gridCol w="457200">
                  <a:extLst>
                    <a:ext uri="{9D8B030D-6E8A-4147-A177-3AD203B41FA5}">
                      <a16:colId xmlns:a16="http://schemas.microsoft.com/office/drawing/2014/main" val="20000"/>
                    </a:ext>
                  </a:extLst>
                </a:gridCol>
                <a:gridCol w="445167">
                  <a:extLst>
                    <a:ext uri="{9D8B030D-6E8A-4147-A177-3AD203B41FA5}">
                      <a16:colId xmlns:a16="http://schemas.microsoft.com/office/drawing/2014/main" val="20001"/>
                    </a:ext>
                  </a:extLst>
                </a:gridCol>
                <a:gridCol w="8241632">
                  <a:extLst>
                    <a:ext uri="{9D8B030D-6E8A-4147-A177-3AD203B41FA5}">
                      <a16:colId xmlns:a16="http://schemas.microsoft.com/office/drawing/2014/main" val="1074641153"/>
                    </a:ext>
                  </a:extLst>
                </a:gridCol>
              </a:tblGrid>
              <a:tr h="274817">
                <a:tc>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S. No.         </a:t>
                      </a:r>
                      <a:endParaRPr lang="en-IN" sz="1000" b="1" kern="12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gridSpan="2">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 Contents</a:t>
                      </a:r>
                      <a:endParaRPr lang="en-IN"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14160">
                <a:tc gridSpan="3">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Operational  Details</a:t>
                      </a:r>
                    </a:p>
                  </a:txBody>
                  <a:tcPr marL="68580" marR="68580" marT="34290" marB="342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Operational Related Details </a:t>
                      </a: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 </a:t>
                      </a: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05941422"/>
                  </a:ext>
                </a:extLst>
              </a:tr>
              <a:tr h="231101">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Typical Order Quantity Per Customer</a:t>
                      </a: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5917461"/>
                  </a:ext>
                </a:extLst>
              </a:tr>
              <a:tr h="231101">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Type / Number of Surface Treatment Equipment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6640266"/>
                  </a:ext>
                </a:extLst>
              </a:tr>
              <a:tr h="231101">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8.5</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Production Capacity and Factory Scale</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7327413"/>
                  </a:ext>
                </a:extLst>
              </a:tr>
              <a:tr h="231101">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8.6</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Evaluation From The Market (Technical, Service, Etc.)</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6932653"/>
                  </a:ext>
                </a:extLst>
              </a:tr>
              <a:tr h="231101">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8.7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Organization Structure Highlighting Departments with Specific Focus on Sales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3909906"/>
                  </a:ext>
                </a:extLst>
              </a:tr>
              <a:tr h="231101">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8.8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Technology Superiority (including comparison with the client  company)</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0880419"/>
                  </a:ext>
                </a:extLst>
              </a:tr>
              <a:tr h="231101">
                <a:tc>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9.</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Conclusions </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2883803"/>
                  </a:ext>
                </a:extLst>
              </a:tr>
            </a:tbl>
          </a:graphicData>
        </a:graphic>
      </p:graphicFrame>
      <p:graphicFrame>
        <p:nvGraphicFramePr>
          <p:cNvPr id="5" name="Table 4">
            <a:extLst>
              <a:ext uri="{FF2B5EF4-FFF2-40B4-BE49-F238E27FC236}">
                <a16:creationId xmlns:a16="http://schemas.microsoft.com/office/drawing/2014/main" id="{3E5CC3B4-5144-4B66-A083-E91928380EAA}"/>
              </a:ext>
            </a:extLst>
          </p:cNvPr>
          <p:cNvGraphicFramePr>
            <a:graphicFrameLocks noGrp="1"/>
          </p:cNvGraphicFramePr>
          <p:nvPr>
            <p:extLst>
              <p:ext uri="{D42A27DB-BD31-4B8C-83A1-F6EECF244321}">
                <p14:modId xmlns:p14="http://schemas.microsoft.com/office/powerpoint/2010/main" val="2528760672"/>
              </p:ext>
            </p:extLst>
          </p:nvPr>
        </p:nvGraphicFramePr>
        <p:xfrm>
          <a:off x="380700" y="3632812"/>
          <a:ext cx="6721849" cy="243840"/>
        </p:xfrm>
        <a:graphic>
          <a:graphicData uri="http://schemas.openxmlformats.org/drawingml/2006/table">
            <a:tbl>
              <a:tblPr>
                <a:tableStyleId>{10A1B5D5-9B99-4C35-A422-299274C87663}</a:tableStyleId>
              </a:tblPr>
              <a:tblGrid>
                <a:gridCol w="6721849">
                  <a:extLst>
                    <a:ext uri="{9D8B030D-6E8A-4147-A177-3AD203B41FA5}">
                      <a16:colId xmlns:a16="http://schemas.microsoft.com/office/drawing/2014/main" val="2005956838"/>
                    </a:ext>
                  </a:extLst>
                </a:gridCol>
              </a:tblGrid>
              <a:tr h="206928">
                <a:tc>
                  <a:txBody>
                    <a:bodyPr/>
                    <a:lstStyle/>
                    <a:p>
                      <a:pPr algn="l"/>
                      <a:r>
                        <a:rPr lang="en-IN" sz="1000" b="1" dirty="0">
                          <a:solidFill>
                            <a:schemeClr val="bg1"/>
                          </a:solidFill>
                          <a:latin typeface="Arial" panose="020B0604020202020204" pitchFamily="34" charset="0"/>
                          <a:cs typeface="Arial" panose="020B0604020202020204" pitchFamily="34" charset="0"/>
                        </a:rPr>
                        <a:t> Note: </a:t>
                      </a:r>
                      <a:r>
                        <a:rPr lang="en-IN" sz="1000" b="1" dirty="0" err="1">
                          <a:solidFill>
                            <a:schemeClr val="bg1"/>
                          </a:solidFill>
                          <a:latin typeface="Arial" panose="020B0604020202020204" pitchFamily="34" charset="0"/>
                          <a:cs typeface="Arial" panose="020B0604020202020204" pitchFamily="34" charset="0"/>
                        </a:rPr>
                        <a:t>TechSci</a:t>
                      </a:r>
                      <a:r>
                        <a:rPr lang="en-IN" sz="1000" b="1" dirty="0">
                          <a:solidFill>
                            <a:schemeClr val="bg1"/>
                          </a:solidFill>
                          <a:latin typeface="Arial" panose="020B0604020202020204" pitchFamily="34" charset="0"/>
                          <a:cs typeface="Arial" panose="020B0604020202020204" pitchFamily="34" charset="0"/>
                        </a:rPr>
                        <a:t> assumes that Client company will provide their details Related to Chapter 5.8, 6.8,7.8 and 8.8</a:t>
                      </a:r>
                    </a:p>
                  </a:txBody>
                  <a:tcPr>
                    <a:solidFill>
                      <a:schemeClr val="accent6"/>
                    </a:solidFill>
                  </a:tcPr>
                </a:tc>
                <a:extLst>
                  <a:ext uri="{0D108BD9-81ED-4DB2-BD59-A6C34878D82A}">
                    <a16:rowId xmlns:a16="http://schemas.microsoft.com/office/drawing/2014/main" val="802109882"/>
                  </a:ext>
                </a:extLst>
              </a:tr>
            </a:tbl>
          </a:graphicData>
        </a:graphic>
      </p:graphicFrame>
      <p:graphicFrame>
        <p:nvGraphicFramePr>
          <p:cNvPr id="7" name="Table 6">
            <a:extLst>
              <a:ext uri="{FF2B5EF4-FFF2-40B4-BE49-F238E27FC236}">
                <a16:creationId xmlns:a16="http://schemas.microsoft.com/office/drawing/2014/main" id="{04D4B472-C1B9-44D4-808E-5B44EB8273F0}"/>
              </a:ext>
            </a:extLst>
          </p:cNvPr>
          <p:cNvGraphicFramePr>
            <a:graphicFrameLocks noGrp="1"/>
          </p:cNvGraphicFramePr>
          <p:nvPr>
            <p:extLst>
              <p:ext uri="{D42A27DB-BD31-4B8C-83A1-F6EECF244321}">
                <p14:modId xmlns:p14="http://schemas.microsoft.com/office/powerpoint/2010/main" val="654400975"/>
              </p:ext>
            </p:extLst>
          </p:nvPr>
        </p:nvGraphicFramePr>
        <p:xfrm>
          <a:off x="380700" y="4086155"/>
          <a:ext cx="6839250" cy="396240"/>
        </p:xfrm>
        <a:graphic>
          <a:graphicData uri="http://schemas.openxmlformats.org/drawingml/2006/table">
            <a:tbl>
              <a:tblPr>
                <a:tableStyleId>{10A1B5D5-9B99-4C35-A422-299274C87663}</a:tableStyleId>
              </a:tblPr>
              <a:tblGrid>
                <a:gridCol w="6839250">
                  <a:extLst>
                    <a:ext uri="{9D8B030D-6E8A-4147-A177-3AD203B41FA5}">
                      <a16:colId xmlns:a16="http://schemas.microsoft.com/office/drawing/2014/main" val="2005956838"/>
                    </a:ext>
                  </a:extLst>
                </a:gridCol>
              </a:tblGrid>
              <a:tr h="206928">
                <a:tc>
                  <a:txBody>
                    <a:bodyPr/>
                    <a:lstStyle/>
                    <a:p>
                      <a:pPr algn="ctr"/>
                      <a:r>
                        <a:rPr lang="en-IN" sz="1000" b="1" dirty="0">
                          <a:solidFill>
                            <a:schemeClr val="bg1"/>
                          </a:solidFill>
                          <a:latin typeface="Arial" panose="020B0604020202020204" pitchFamily="34" charset="0"/>
                          <a:cs typeface="Arial" panose="020B0604020202020204" pitchFamily="34" charset="0"/>
                        </a:rPr>
                        <a:t> Disclaimer : </a:t>
                      </a:r>
                      <a:r>
                        <a:rPr lang="en-US" sz="1000" b="1" dirty="0" err="1">
                          <a:solidFill>
                            <a:schemeClr val="bg1"/>
                          </a:solidFill>
                          <a:latin typeface="Arial" panose="020B0604020202020204" pitchFamily="34" charset="0"/>
                          <a:cs typeface="Arial" panose="020B0604020202020204" pitchFamily="34" charset="0"/>
                        </a:rPr>
                        <a:t>TechSci</a:t>
                      </a:r>
                      <a:r>
                        <a:rPr lang="en-US" sz="1000" b="1" dirty="0">
                          <a:solidFill>
                            <a:schemeClr val="bg1"/>
                          </a:solidFill>
                          <a:latin typeface="Arial" panose="020B0604020202020204" pitchFamily="34" charset="0"/>
                          <a:cs typeface="Arial" panose="020B0604020202020204" pitchFamily="34" charset="0"/>
                        </a:rPr>
                        <a:t> will try best to cover all set of the required information. The level of granularity may vary as the nature of information required,  are sensitive and  confidential </a:t>
                      </a:r>
                    </a:p>
                  </a:txBody>
                  <a:tcPr>
                    <a:solidFill>
                      <a:schemeClr val="accent6"/>
                    </a:solidFill>
                  </a:tcPr>
                </a:tc>
                <a:extLst>
                  <a:ext uri="{0D108BD9-81ED-4DB2-BD59-A6C34878D82A}">
                    <a16:rowId xmlns:a16="http://schemas.microsoft.com/office/drawing/2014/main" val="802109882"/>
                  </a:ext>
                </a:extLst>
              </a:tr>
            </a:tbl>
          </a:graphicData>
        </a:graphic>
      </p:graphicFrame>
    </p:spTree>
    <p:extLst>
      <p:ext uri="{BB962C8B-B14F-4D97-AF65-F5344CB8AC3E}">
        <p14:creationId xmlns:p14="http://schemas.microsoft.com/office/powerpoint/2010/main" val="242377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DCEEF8-1F3C-4D10-9121-A1CFB3E73A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010" r="2041" b="24813"/>
          <a:stretch/>
        </p:blipFill>
        <p:spPr>
          <a:xfrm>
            <a:off x="0" y="-1"/>
            <a:ext cx="9144000" cy="5418161"/>
          </a:xfrm>
          <a:prstGeom prst="rect">
            <a:avLst/>
          </a:prstGeom>
          <a:effectLst>
            <a:innerShdw blurRad="63500" dist="50800" dir="5400000">
              <a:prstClr val="black">
                <a:alpha val="50000"/>
              </a:prstClr>
            </a:inn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873094" y="5732546"/>
            <a:ext cx="3397815"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RESEARCH METHODOLOGY</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spTree>
    <p:extLst>
      <p:ext uri="{BB962C8B-B14F-4D97-AF65-F5344CB8AC3E}">
        <p14:creationId xmlns:p14="http://schemas.microsoft.com/office/powerpoint/2010/main" val="163129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0E6A-569A-42FD-8235-864F9899B8BC}"/>
              </a:ext>
            </a:extLst>
          </p:cNvPr>
          <p:cNvSpPr txBox="1"/>
          <p:nvPr/>
        </p:nvSpPr>
        <p:spPr>
          <a:xfrm>
            <a:off x="156679" y="639207"/>
            <a:ext cx="8489672" cy="1443152"/>
          </a:xfrm>
          <a:prstGeom prst="rect">
            <a:avLst/>
          </a:prstGeom>
          <a:noFill/>
        </p:spPr>
        <p:txBody>
          <a:bodyPr wrap="square" rtlCol="0" anchor="t">
            <a:spAutoFit/>
          </a:bodyPr>
          <a:lstStyle/>
          <a:p>
            <a:pPr>
              <a:lnSpc>
                <a:spcPct val="150000"/>
              </a:lnSpc>
            </a:pPr>
            <a:r>
              <a:rPr lang="en-IN" sz="1200" dirty="0">
                <a:latin typeface="Arial" panose="020B0604020202020204" pitchFamily="34" charset="0"/>
                <a:cs typeface="Arial" panose="020B0604020202020204" pitchFamily="34" charset="0"/>
              </a:rPr>
              <a:t>The recommended methodology for this study is based on exhaustive Secondary Research followed by extensive Primary Research. TechSci Research will deploy a dedicated team who will work dedicatedly for the Client to meet research objectives.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a:t>
            </a:r>
          </a:p>
          <a:p>
            <a:pPr marL="171450" indent="-171450">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will conduct exhaustive secondary research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 </a:t>
            </a:r>
            <a:endParaRPr lang="en-IN" sz="12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156679" y="220077"/>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4" name="object 49">
            <a:extLst>
              <a:ext uri="{FF2B5EF4-FFF2-40B4-BE49-F238E27FC236}">
                <a16:creationId xmlns:a16="http://schemas.microsoft.com/office/drawing/2014/main" id="{7691A60E-F142-45E9-9349-5A9400AE234A}"/>
              </a:ext>
            </a:extLst>
          </p:cNvPr>
          <p:cNvSpPr txBox="1"/>
          <p:nvPr/>
        </p:nvSpPr>
        <p:spPr>
          <a:xfrm>
            <a:off x="198946" y="2099022"/>
            <a:ext cx="8228906" cy="1436740"/>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Post Secondary Search, </a:t>
            </a:r>
            <a:r>
              <a:rPr lang="en-US" sz="1200" spc="-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 will  prepare a list of target individuals in target group and related companies  across different functions and levels in different geographies. In-addition, </a:t>
            </a:r>
            <a:r>
              <a:rPr lang="en-US" sz="1200" spc="-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 will also identify  individuals in competitors and customers </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team will formulae  guidelines to ask specific questions related with the project objectives.</a:t>
            </a:r>
          </a:p>
        </p:txBody>
      </p:sp>
      <p:sp>
        <p:nvSpPr>
          <p:cNvPr id="7" name="TextBox 6">
            <a:extLst>
              <a:ext uri="{FF2B5EF4-FFF2-40B4-BE49-F238E27FC236}">
                <a16:creationId xmlns:a16="http://schemas.microsoft.com/office/drawing/2014/main" id="{1957240E-AD15-4816-BFAA-04A9436A9E2D}"/>
              </a:ext>
            </a:extLst>
          </p:cNvPr>
          <p:cNvSpPr txBox="1"/>
          <p:nvPr/>
        </p:nvSpPr>
        <p:spPr>
          <a:xfrm>
            <a:off x="156679" y="3512859"/>
            <a:ext cx="8386005" cy="1720151"/>
          </a:xfrm>
          <a:prstGeom prst="rect">
            <a:avLst/>
          </a:prstGeom>
          <a:noFill/>
        </p:spPr>
        <p:txBody>
          <a:bodyPr wrap="square"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2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will execute primary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identified individuals in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these target companies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including their competitors and customers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kumimoji="0" lang="en-US" sz="12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a:t>
            </a:r>
            <a:r>
              <a:rPr kumimoji="0" lang="en-US" sz="12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kumimoji="0" lang="en-US" sz="1200" b="0" i="0" u="none" strike="noStrike" kern="1200" cap="none" spc="-2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will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collected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telephonic</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surveys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a:p>
            <a:pPr algn="just">
              <a:lnSpc>
                <a:spcPct val="150000"/>
              </a:lnSpc>
            </a:pPr>
            <a:r>
              <a:rPr lang="en-US" sz="1200" b="1" spc="-5" dirty="0">
                <a:solidFill>
                  <a:prstClr val="black"/>
                </a:solidFill>
                <a:latin typeface="Arial" panose="020B0604020202020204" pitchFamily="34" charset="0"/>
                <a:ea typeface="Verdana" panose="020B0604030504040204" pitchFamily="34" charset="0"/>
                <a:cs typeface="Arial" panose="020B0604020202020204" pitchFamily="34" charset="0"/>
              </a:rPr>
              <a:t>Phase IV:</a:t>
            </a:r>
          </a:p>
          <a:p>
            <a:pPr algn="just">
              <a:lnSpc>
                <a:spcPct val="150000"/>
              </a:lnSpc>
            </a:pPr>
            <a:r>
              <a:rPr lang="en-US" sz="1200" spc="-2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25" dirty="0">
                <a:solidFill>
                  <a:prstClr val="black"/>
                </a:solidFill>
                <a:latin typeface="Arial" panose="020B0604020202020204" pitchFamily="34" charset="0"/>
                <a:ea typeface="Verdana" panose="020B0604030504040204" pitchFamily="34" charset="0"/>
                <a:cs typeface="Arial" panose="020B0604020202020204" pitchFamily="34" charset="0"/>
              </a:rPr>
              <a:t> will deliver the final comprehensive project report in detailed PDF format.</a:t>
            </a:r>
          </a:p>
        </p:txBody>
      </p:sp>
      <p:sp>
        <p:nvSpPr>
          <p:cNvPr id="8" name="object 9">
            <a:extLst>
              <a:ext uri="{FF2B5EF4-FFF2-40B4-BE49-F238E27FC236}">
                <a16:creationId xmlns:a16="http://schemas.microsoft.com/office/drawing/2014/main" id="{20456004-0132-4118-8D44-ECD6166D946B}"/>
              </a:ext>
            </a:extLst>
          </p:cNvPr>
          <p:cNvSpPr/>
          <p:nvPr/>
        </p:nvSpPr>
        <p:spPr>
          <a:xfrm>
            <a:off x="561197" y="5446500"/>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10">
            <a:extLst>
              <a:ext uri="{FF2B5EF4-FFF2-40B4-BE49-F238E27FC236}">
                <a16:creationId xmlns:a16="http://schemas.microsoft.com/office/drawing/2014/main" id="{4794CC71-5B60-48CE-8BE7-9363E0299DF6}"/>
              </a:ext>
            </a:extLst>
          </p:cNvPr>
          <p:cNvSpPr/>
          <p:nvPr/>
        </p:nvSpPr>
        <p:spPr>
          <a:xfrm>
            <a:off x="611488" y="5583659"/>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1">
            <a:extLst>
              <a:ext uri="{FF2B5EF4-FFF2-40B4-BE49-F238E27FC236}">
                <a16:creationId xmlns:a16="http://schemas.microsoft.com/office/drawing/2014/main" id="{06486040-6838-4124-BCED-52A0A888449B}"/>
              </a:ext>
            </a:extLst>
          </p:cNvPr>
          <p:cNvSpPr/>
          <p:nvPr/>
        </p:nvSpPr>
        <p:spPr>
          <a:xfrm>
            <a:off x="652636" y="5499839"/>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952AD63B-AF30-4A5B-9763-B7ACC6BA93B7}"/>
              </a:ext>
            </a:extLst>
          </p:cNvPr>
          <p:cNvSpPr txBox="1"/>
          <p:nvPr/>
        </p:nvSpPr>
        <p:spPr>
          <a:xfrm>
            <a:off x="652636" y="5658437"/>
            <a:ext cx="995680" cy="436880"/>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Target  Audience  </a:t>
            </a:r>
            <a:r>
              <a:rPr kumimoji="0" sz="900" b="0" i="0" u="none" strike="noStrike" kern="1200" cap="none" spc="-10" normalizeH="0" baseline="0" noProof="0" dirty="0">
                <a:ln>
                  <a:noFill/>
                </a:ln>
                <a:solidFill>
                  <a:srgbClr val="3A3838"/>
                </a:solidFill>
                <a:effectLst/>
                <a:uLnTx/>
                <a:uFillTx/>
                <a:latin typeface="Verdana"/>
                <a:ea typeface="+mn-ea"/>
                <a:cs typeface="Verdana"/>
              </a:rPr>
              <a:t>I</a:t>
            </a:r>
            <a:r>
              <a:rPr kumimoji="0" sz="900" b="0" i="0" u="none" strike="noStrike" kern="1200" cap="none" spc="0" normalizeH="0" baseline="0" noProof="0" dirty="0">
                <a:ln>
                  <a:noFill/>
                </a:ln>
                <a:solidFill>
                  <a:srgbClr val="3A3838"/>
                </a:solidFill>
                <a:effectLst/>
                <a:uLnTx/>
                <a:uFillTx/>
                <a:latin typeface="Verdana"/>
                <a:ea typeface="+mn-ea"/>
                <a:cs typeface="Verdana"/>
              </a:rPr>
              <a:t>de</a:t>
            </a:r>
            <a:r>
              <a:rPr kumimoji="0" sz="900" b="0" i="0" u="none" strike="noStrike" kern="1200" cap="none" spc="-10" normalizeH="0" baseline="0" noProof="0" dirty="0">
                <a:ln>
                  <a:noFill/>
                </a:ln>
                <a:solidFill>
                  <a:srgbClr val="3A3838"/>
                </a:solidFill>
                <a:effectLst/>
                <a:uLnTx/>
                <a:uFillTx/>
                <a:latin typeface="Verdana"/>
                <a:ea typeface="+mn-ea"/>
                <a:cs typeface="Verdana"/>
              </a:rPr>
              <a:t>n</a:t>
            </a:r>
            <a:r>
              <a:rPr kumimoji="0" sz="900" b="0" i="0" u="none" strike="noStrike" kern="1200" cap="none" spc="0" normalizeH="0" baseline="0" noProof="0" dirty="0">
                <a:ln>
                  <a:noFill/>
                </a:ln>
                <a:solidFill>
                  <a:srgbClr val="3A3838"/>
                </a:solidFill>
                <a:effectLst/>
                <a:uLnTx/>
                <a:uFillTx/>
                <a:latin typeface="Verdana"/>
                <a:ea typeface="+mn-ea"/>
                <a:cs typeface="Verdana"/>
              </a:rPr>
              <a:t>ti</a:t>
            </a:r>
            <a:r>
              <a:rPr kumimoji="0" sz="900" b="0" i="0" u="none" strike="noStrike" kern="1200" cap="none" spc="-5" normalizeH="0" baseline="0" noProof="0" dirty="0">
                <a:ln>
                  <a:noFill/>
                </a:ln>
                <a:solidFill>
                  <a:srgbClr val="3A3838"/>
                </a:solidFill>
                <a:effectLst/>
                <a:uLnTx/>
                <a:uFillTx/>
                <a:latin typeface="Verdana"/>
                <a:ea typeface="+mn-ea"/>
                <a:cs typeface="Verdana"/>
              </a:rPr>
              <a:t>f</a:t>
            </a:r>
            <a:r>
              <a:rPr kumimoji="0" sz="900" b="0" i="0" u="none" strike="noStrike" kern="1200" cap="none" spc="0" normalizeH="0" baseline="0" noProof="0" dirty="0">
                <a:ln>
                  <a:noFill/>
                </a:ln>
                <a:solidFill>
                  <a:srgbClr val="3A3838"/>
                </a:solidFill>
                <a:effectLst/>
                <a:uLnTx/>
                <a:uFillTx/>
                <a:latin typeface="Verdana"/>
                <a:ea typeface="+mn-ea"/>
                <a:cs typeface="Verdana"/>
              </a:rPr>
              <a:t>ication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2" name="object 13">
            <a:extLst>
              <a:ext uri="{FF2B5EF4-FFF2-40B4-BE49-F238E27FC236}">
                <a16:creationId xmlns:a16="http://schemas.microsoft.com/office/drawing/2014/main" id="{6D07A508-528A-427D-B426-86FF521302CE}"/>
              </a:ext>
            </a:extLst>
          </p:cNvPr>
          <p:cNvSpPr/>
          <p:nvPr/>
        </p:nvSpPr>
        <p:spPr>
          <a:xfrm>
            <a:off x="1884029"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4">
            <a:extLst>
              <a:ext uri="{FF2B5EF4-FFF2-40B4-BE49-F238E27FC236}">
                <a16:creationId xmlns:a16="http://schemas.microsoft.com/office/drawing/2014/main" id="{081B3934-F84D-4E31-A1FE-396FDD26CAD3}"/>
              </a:ext>
            </a:extLst>
          </p:cNvPr>
          <p:cNvSpPr/>
          <p:nvPr/>
        </p:nvSpPr>
        <p:spPr>
          <a:xfrm>
            <a:off x="1914508" y="5583659"/>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5">
            <a:extLst>
              <a:ext uri="{FF2B5EF4-FFF2-40B4-BE49-F238E27FC236}">
                <a16:creationId xmlns:a16="http://schemas.microsoft.com/office/drawing/2014/main" id="{62EFF36A-984C-4B56-85C5-C9351E0D7030}"/>
              </a:ext>
            </a:extLst>
          </p:cNvPr>
          <p:cNvSpPr/>
          <p:nvPr/>
        </p:nvSpPr>
        <p:spPr>
          <a:xfrm>
            <a:off x="1975468" y="5499839"/>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16">
            <a:extLst>
              <a:ext uri="{FF2B5EF4-FFF2-40B4-BE49-F238E27FC236}">
                <a16:creationId xmlns:a16="http://schemas.microsoft.com/office/drawing/2014/main" id="{43281A29-1D56-4C88-A3D1-E7E91A53A87B}"/>
              </a:ext>
            </a:extLst>
          </p:cNvPr>
          <p:cNvSpPr txBox="1"/>
          <p:nvPr/>
        </p:nvSpPr>
        <p:spPr>
          <a:xfrm>
            <a:off x="2061574" y="5658437"/>
            <a:ext cx="823594" cy="436880"/>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Q</a:t>
            </a:r>
            <a:r>
              <a:rPr kumimoji="0" sz="900" b="0" i="0" u="none" strike="noStrike" kern="1200" cap="none" spc="-10" normalizeH="0" baseline="0" noProof="0" dirty="0">
                <a:ln>
                  <a:noFill/>
                </a:ln>
                <a:solidFill>
                  <a:srgbClr val="3A3838"/>
                </a:solidFill>
                <a:effectLst/>
                <a:uLnTx/>
                <a:uFillTx/>
                <a:latin typeface="Verdana"/>
                <a:ea typeface="+mn-ea"/>
                <a:cs typeface="Verdana"/>
              </a:rPr>
              <a:t>u</a:t>
            </a:r>
            <a:r>
              <a:rPr kumimoji="0" sz="900" b="0" i="0" u="none" strike="noStrike" kern="1200" cap="none" spc="0" normalizeH="0" baseline="0" noProof="0" dirty="0">
                <a:ln>
                  <a:noFill/>
                </a:ln>
                <a:solidFill>
                  <a:srgbClr val="3A3838"/>
                </a:solidFill>
                <a:effectLst/>
                <a:uLnTx/>
                <a:uFillTx/>
                <a:latin typeface="Verdana"/>
                <a:ea typeface="+mn-ea"/>
                <a:cs typeface="Verdana"/>
              </a:rPr>
              <a:t>estio</a:t>
            </a:r>
            <a:r>
              <a:rPr kumimoji="0" sz="900" b="0" i="0" u="none" strike="noStrike" kern="1200" cap="none" spc="-10" normalizeH="0" baseline="0" noProof="0" dirty="0">
                <a:ln>
                  <a:noFill/>
                </a:ln>
                <a:solidFill>
                  <a:srgbClr val="3A3838"/>
                </a:solidFill>
                <a:effectLst/>
                <a:uLnTx/>
                <a:uFillTx/>
                <a:latin typeface="Verdana"/>
                <a:ea typeface="+mn-ea"/>
                <a:cs typeface="Verdana"/>
              </a:rPr>
              <a:t>nn</a:t>
            </a:r>
            <a:r>
              <a:rPr kumimoji="0" sz="900" b="0" i="0" u="none" strike="noStrike" kern="1200" cap="none" spc="0" normalizeH="0" baseline="0" noProof="0" dirty="0">
                <a:ln>
                  <a:noFill/>
                </a:ln>
                <a:solidFill>
                  <a:srgbClr val="3A3838"/>
                </a:solidFill>
                <a:effectLst/>
                <a:uLnTx/>
                <a:uFillTx/>
                <a:latin typeface="Verdana"/>
                <a:ea typeface="+mn-ea"/>
                <a:cs typeface="Verdana"/>
              </a:rPr>
              <a:t>aire  Design </a:t>
            </a:r>
            <a:r>
              <a:rPr kumimoji="0" sz="900" b="0" i="0" u="none" strike="noStrike" kern="1200" cap="none" spc="-5" normalizeH="0" baseline="0" noProof="0" dirty="0">
                <a:ln>
                  <a:noFill/>
                </a:ln>
                <a:solidFill>
                  <a:srgbClr val="3A3838"/>
                </a:solidFill>
                <a:effectLst/>
                <a:uLnTx/>
                <a:uFillTx/>
                <a:latin typeface="Verdana"/>
                <a:ea typeface="+mn-ea"/>
                <a:cs typeface="Verdana"/>
              </a:rPr>
              <a:t>and  Finalization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6" name="object 17">
            <a:extLst>
              <a:ext uri="{FF2B5EF4-FFF2-40B4-BE49-F238E27FC236}">
                <a16:creationId xmlns:a16="http://schemas.microsoft.com/office/drawing/2014/main" id="{16B2619D-A150-47BD-95B8-CD90AAC1E960}"/>
              </a:ext>
            </a:extLst>
          </p:cNvPr>
          <p:cNvSpPr/>
          <p:nvPr/>
        </p:nvSpPr>
        <p:spPr>
          <a:xfrm>
            <a:off x="3208385"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bject 18">
            <a:extLst>
              <a:ext uri="{FF2B5EF4-FFF2-40B4-BE49-F238E27FC236}">
                <a16:creationId xmlns:a16="http://schemas.microsoft.com/office/drawing/2014/main" id="{EE50F071-8770-4FC5-8D48-EDEDA9B1AE3F}"/>
              </a:ext>
            </a:extLst>
          </p:cNvPr>
          <p:cNvSpPr/>
          <p:nvPr/>
        </p:nvSpPr>
        <p:spPr>
          <a:xfrm>
            <a:off x="3357736" y="5583659"/>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bject 19">
            <a:extLst>
              <a:ext uri="{FF2B5EF4-FFF2-40B4-BE49-F238E27FC236}">
                <a16:creationId xmlns:a16="http://schemas.microsoft.com/office/drawing/2014/main" id="{0BDBC415-A326-410C-90EB-18580B4C3F3D}"/>
              </a:ext>
            </a:extLst>
          </p:cNvPr>
          <p:cNvSpPr/>
          <p:nvPr/>
        </p:nvSpPr>
        <p:spPr>
          <a:xfrm>
            <a:off x="3299824" y="5499839"/>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20">
            <a:extLst>
              <a:ext uri="{FF2B5EF4-FFF2-40B4-BE49-F238E27FC236}">
                <a16:creationId xmlns:a16="http://schemas.microsoft.com/office/drawing/2014/main" id="{642376AB-FA33-4B73-BE57-C05711D36F24}"/>
              </a:ext>
            </a:extLst>
          </p:cNvPr>
          <p:cNvSpPr txBox="1"/>
          <p:nvPr/>
        </p:nvSpPr>
        <p:spPr>
          <a:xfrm>
            <a:off x="3505946" y="5658437"/>
            <a:ext cx="583565" cy="289823"/>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Ex</a:t>
            </a:r>
            <a:r>
              <a:rPr kumimoji="0" sz="900" b="0" i="0" u="none" strike="noStrike" kern="1200" cap="none" spc="0" normalizeH="0" baseline="0" noProof="0" dirty="0">
                <a:ln>
                  <a:noFill/>
                </a:ln>
                <a:solidFill>
                  <a:srgbClr val="FFFFFF"/>
                </a:solidFill>
                <a:effectLst/>
                <a:uLnTx/>
                <a:uFillTx/>
                <a:latin typeface="Verdana"/>
                <a:ea typeface="+mn-ea"/>
                <a:cs typeface="Verdana"/>
              </a:rPr>
              <a:t>ec</a:t>
            </a:r>
            <a:r>
              <a:rPr kumimoji="0" sz="900" b="0" i="0" u="none" strike="noStrike" kern="1200" cap="none" spc="-10" normalizeH="0" baseline="0" noProof="0" dirty="0">
                <a:ln>
                  <a:noFill/>
                </a:ln>
                <a:solidFill>
                  <a:srgbClr val="FFFFFF"/>
                </a:solidFill>
                <a:effectLst/>
                <a:uLnTx/>
                <a:uFillTx/>
                <a:latin typeface="Verdana"/>
                <a:ea typeface="+mn-ea"/>
                <a:cs typeface="Verdana"/>
              </a:rPr>
              <a:t>u</a:t>
            </a:r>
            <a:r>
              <a:rPr kumimoji="0" sz="900" b="0" i="0" u="none" strike="noStrike" kern="1200" cap="none" spc="0" normalizeH="0" baseline="0" noProof="0" dirty="0">
                <a:ln>
                  <a:noFill/>
                </a:ln>
                <a:solidFill>
                  <a:srgbClr val="FFFFFF"/>
                </a:solidFill>
                <a:effectLst/>
                <a:uLnTx/>
                <a:uFillTx/>
                <a:latin typeface="Verdana"/>
                <a:ea typeface="+mn-ea"/>
                <a:cs typeface="Verdana"/>
              </a:rPr>
              <a:t>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0" name="object 21">
            <a:extLst>
              <a:ext uri="{FF2B5EF4-FFF2-40B4-BE49-F238E27FC236}">
                <a16:creationId xmlns:a16="http://schemas.microsoft.com/office/drawing/2014/main" id="{F73F6040-FBB1-4BE3-BC39-FE1BC0EE0E17}"/>
              </a:ext>
            </a:extLst>
          </p:cNvPr>
          <p:cNvSpPr/>
          <p:nvPr/>
        </p:nvSpPr>
        <p:spPr>
          <a:xfrm>
            <a:off x="4532741" y="5446500"/>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ject 22">
            <a:extLst>
              <a:ext uri="{FF2B5EF4-FFF2-40B4-BE49-F238E27FC236}">
                <a16:creationId xmlns:a16="http://schemas.microsoft.com/office/drawing/2014/main" id="{94ABC1B6-BD23-442B-A9D1-448B4658E3FC}"/>
              </a:ext>
            </a:extLst>
          </p:cNvPr>
          <p:cNvSpPr/>
          <p:nvPr/>
        </p:nvSpPr>
        <p:spPr>
          <a:xfrm>
            <a:off x="4560172" y="5583659"/>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bject 23">
            <a:extLst>
              <a:ext uri="{FF2B5EF4-FFF2-40B4-BE49-F238E27FC236}">
                <a16:creationId xmlns:a16="http://schemas.microsoft.com/office/drawing/2014/main" id="{A11A9B62-AF92-4DDF-9884-E23440592B22}"/>
              </a:ext>
            </a:extLst>
          </p:cNvPr>
          <p:cNvSpPr/>
          <p:nvPr/>
        </p:nvSpPr>
        <p:spPr>
          <a:xfrm>
            <a:off x="4624180" y="5499839"/>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bject 24">
            <a:extLst>
              <a:ext uri="{FF2B5EF4-FFF2-40B4-BE49-F238E27FC236}">
                <a16:creationId xmlns:a16="http://schemas.microsoft.com/office/drawing/2014/main" id="{E8B0148D-C006-4FCC-896D-D9101C9FC6C4}"/>
              </a:ext>
            </a:extLst>
          </p:cNvPr>
          <p:cNvSpPr txBox="1"/>
          <p:nvPr/>
        </p:nvSpPr>
        <p:spPr>
          <a:xfrm>
            <a:off x="4708128" y="5658437"/>
            <a:ext cx="828040" cy="436880"/>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FFFFFF"/>
                </a:solidFill>
                <a:effectLst/>
                <a:uLnTx/>
                <a:uFillTx/>
                <a:latin typeface="Verdana"/>
                <a:ea typeface="+mn-ea"/>
                <a:cs typeface="Verdana"/>
              </a:rPr>
              <a:t>Data</a:t>
            </a:r>
            <a:r>
              <a:rPr kumimoji="0" sz="900" b="0" i="0" u="none" strike="noStrike" kern="1200" cap="none" spc="-110" normalizeH="0" baseline="0" noProof="0" dirty="0">
                <a:ln>
                  <a:noFill/>
                </a:ln>
                <a:solidFill>
                  <a:srgbClr val="FFFFFF"/>
                </a:solidFill>
                <a:effectLst/>
                <a:uLnTx/>
                <a:uFillTx/>
                <a:latin typeface="Verdana"/>
                <a:ea typeface="+mn-ea"/>
                <a:cs typeface="Verdana"/>
              </a:rPr>
              <a:t> </a:t>
            </a:r>
            <a:r>
              <a:rPr kumimoji="0" sz="900" b="0" i="0" u="none" strike="noStrike" kern="1200" cap="none" spc="-5" normalizeH="0" baseline="0" noProof="0" dirty="0">
                <a:ln>
                  <a:noFill/>
                </a:ln>
                <a:solidFill>
                  <a:srgbClr val="FFFFFF"/>
                </a:solidFill>
                <a:effectLst/>
                <a:uLnTx/>
                <a:uFillTx/>
                <a:latin typeface="Verdana"/>
                <a:ea typeface="+mn-ea"/>
                <a:cs typeface="Verdana"/>
              </a:rPr>
              <a:t>Cleaning  and    Validation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4" name="object 25">
            <a:extLst>
              <a:ext uri="{FF2B5EF4-FFF2-40B4-BE49-F238E27FC236}">
                <a16:creationId xmlns:a16="http://schemas.microsoft.com/office/drawing/2014/main" id="{C452674B-DB25-47F8-B107-6D99B68DC10E}"/>
              </a:ext>
            </a:extLst>
          </p:cNvPr>
          <p:cNvSpPr/>
          <p:nvPr/>
        </p:nvSpPr>
        <p:spPr>
          <a:xfrm>
            <a:off x="5855572"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bject 26">
            <a:extLst>
              <a:ext uri="{FF2B5EF4-FFF2-40B4-BE49-F238E27FC236}">
                <a16:creationId xmlns:a16="http://schemas.microsoft.com/office/drawing/2014/main" id="{60568DD8-3881-4FFD-ACEE-A58F6F6EF4C0}"/>
              </a:ext>
            </a:extLst>
          </p:cNvPr>
          <p:cNvSpPr/>
          <p:nvPr/>
        </p:nvSpPr>
        <p:spPr>
          <a:xfrm>
            <a:off x="6052168" y="5652239"/>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bject 27">
            <a:extLst>
              <a:ext uri="{FF2B5EF4-FFF2-40B4-BE49-F238E27FC236}">
                <a16:creationId xmlns:a16="http://schemas.microsoft.com/office/drawing/2014/main" id="{3FF792BD-7157-465B-A76D-E999BF671F73}"/>
              </a:ext>
            </a:extLst>
          </p:cNvPr>
          <p:cNvSpPr/>
          <p:nvPr/>
        </p:nvSpPr>
        <p:spPr>
          <a:xfrm>
            <a:off x="5947013" y="5499839"/>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bject 28">
            <a:extLst>
              <a:ext uri="{FF2B5EF4-FFF2-40B4-BE49-F238E27FC236}">
                <a16:creationId xmlns:a16="http://schemas.microsoft.com/office/drawing/2014/main" id="{963AF7E0-9492-4BB6-991A-C0A23AB83A45}"/>
              </a:ext>
            </a:extLst>
          </p:cNvPr>
          <p:cNvSpPr txBox="1"/>
          <p:nvPr/>
        </p:nvSpPr>
        <p:spPr>
          <a:xfrm>
            <a:off x="6158849" y="5728155"/>
            <a:ext cx="494030" cy="299720"/>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A</a:t>
            </a:r>
            <a:r>
              <a:rPr kumimoji="0" sz="900" b="0" i="0" u="none" strike="noStrike" kern="1200" cap="none" spc="-10" normalizeH="0" baseline="0" noProof="0" dirty="0">
                <a:ln>
                  <a:noFill/>
                </a:ln>
                <a:solidFill>
                  <a:srgbClr val="FFFFFF"/>
                </a:solidFill>
                <a:effectLst/>
                <a:uLnTx/>
                <a:uFillTx/>
                <a:latin typeface="Verdana"/>
                <a:ea typeface="+mn-ea"/>
                <a:cs typeface="Verdana"/>
              </a:rPr>
              <a:t>n</a:t>
            </a:r>
            <a:r>
              <a:rPr kumimoji="0" sz="900" b="0" i="0" u="none" strike="noStrike" kern="1200" cap="none" spc="0" normalizeH="0" baseline="0" noProof="0" dirty="0">
                <a:ln>
                  <a:noFill/>
                </a:ln>
                <a:solidFill>
                  <a:srgbClr val="FFFFFF"/>
                </a:solidFill>
                <a:effectLst/>
                <a:uLnTx/>
                <a:uFillTx/>
                <a:latin typeface="Verdana"/>
                <a:ea typeface="+mn-ea"/>
                <a:cs typeface="Verdana"/>
              </a:rPr>
              <a:t>al</a:t>
            </a:r>
            <a:r>
              <a:rPr kumimoji="0" sz="900" b="0" i="0" u="none" strike="noStrike" kern="1200" cap="none" spc="-5" normalizeH="0" baseline="0" noProof="0" dirty="0">
                <a:ln>
                  <a:noFill/>
                </a:ln>
                <a:solidFill>
                  <a:srgbClr val="FFFFFF"/>
                </a:solidFill>
                <a:effectLst/>
                <a:uLnTx/>
                <a:uFillTx/>
                <a:latin typeface="Verdana"/>
                <a:ea typeface="+mn-ea"/>
                <a:cs typeface="Verdana"/>
              </a:rPr>
              <a:t>y</a:t>
            </a:r>
            <a:r>
              <a:rPr kumimoji="0" sz="900" b="0" i="0" u="none" strike="noStrike" kern="1200" cap="none" spc="0" normalizeH="0" baseline="0" noProof="0" dirty="0">
                <a:ln>
                  <a:noFill/>
                </a:ln>
                <a:solidFill>
                  <a:srgbClr val="FFFFFF"/>
                </a:solidFill>
                <a:effectLst/>
                <a:uLnTx/>
                <a:uFillTx/>
                <a:latin typeface="Verdana"/>
                <a:ea typeface="+mn-ea"/>
                <a:cs typeface="Verdana"/>
              </a:rPr>
              <a:t>sis</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8" name="object 29">
            <a:extLst>
              <a:ext uri="{FF2B5EF4-FFF2-40B4-BE49-F238E27FC236}">
                <a16:creationId xmlns:a16="http://schemas.microsoft.com/office/drawing/2014/main" id="{87B81D86-5187-44D5-A848-81BD509D8CD4}"/>
              </a:ext>
            </a:extLst>
          </p:cNvPr>
          <p:cNvSpPr/>
          <p:nvPr/>
        </p:nvSpPr>
        <p:spPr>
          <a:xfrm>
            <a:off x="7179929"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bject 30">
            <a:extLst>
              <a:ext uri="{FF2B5EF4-FFF2-40B4-BE49-F238E27FC236}">
                <a16:creationId xmlns:a16="http://schemas.microsoft.com/office/drawing/2014/main" id="{85EF017D-2406-4530-8290-5A960F31286D}"/>
              </a:ext>
            </a:extLst>
          </p:cNvPr>
          <p:cNvSpPr/>
          <p:nvPr/>
        </p:nvSpPr>
        <p:spPr>
          <a:xfrm>
            <a:off x="7329281" y="5720820"/>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bject 31">
            <a:extLst>
              <a:ext uri="{FF2B5EF4-FFF2-40B4-BE49-F238E27FC236}">
                <a16:creationId xmlns:a16="http://schemas.microsoft.com/office/drawing/2014/main" id="{44B6DAD0-2077-45C5-AD89-9DB02ACBADD1}"/>
              </a:ext>
            </a:extLst>
          </p:cNvPr>
          <p:cNvSpPr/>
          <p:nvPr/>
        </p:nvSpPr>
        <p:spPr>
          <a:xfrm>
            <a:off x="7271369" y="5499839"/>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object 32">
            <a:extLst>
              <a:ext uri="{FF2B5EF4-FFF2-40B4-BE49-F238E27FC236}">
                <a16:creationId xmlns:a16="http://schemas.microsoft.com/office/drawing/2014/main" id="{CD147BB3-B586-46E8-B7DA-009439D333C5}"/>
              </a:ext>
            </a:extLst>
          </p:cNvPr>
          <p:cNvSpPr txBox="1"/>
          <p:nvPr/>
        </p:nvSpPr>
        <p:spPr>
          <a:xfrm>
            <a:off x="7271369" y="5795597"/>
            <a:ext cx="996950" cy="162560"/>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Reporting</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32" name="object 33">
            <a:extLst>
              <a:ext uri="{FF2B5EF4-FFF2-40B4-BE49-F238E27FC236}">
                <a16:creationId xmlns:a16="http://schemas.microsoft.com/office/drawing/2014/main" id="{CBB0DA1C-77B7-46DB-940E-4B77015F6CAB}"/>
              </a:ext>
            </a:extLst>
          </p:cNvPr>
          <p:cNvSpPr/>
          <p:nvPr/>
        </p:nvSpPr>
        <p:spPr>
          <a:xfrm>
            <a:off x="1579229"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bject 34">
            <a:extLst>
              <a:ext uri="{FF2B5EF4-FFF2-40B4-BE49-F238E27FC236}">
                <a16:creationId xmlns:a16="http://schemas.microsoft.com/office/drawing/2014/main" id="{7D7514A2-CFE5-4BCE-8C91-330CFF2F2398}"/>
              </a:ext>
            </a:extLst>
          </p:cNvPr>
          <p:cNvSpPr/>
          <p:nvPr/>
        </p:nvSpPr>
        <p:spPr>
          <a:xfrm>
            <a:off x="1647809" y="5772636"/>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object 35">
            <a:extLst>
              <a:ext uri="{FF2B5EF4-FFF2-40B4-BE49-F238E27FC236}">
                <a16:creationId xmlns:a16="http://schemas.microsoft.com/office/drawing/2014/main" id="{30D04BEF-B54B-4CFB-BF8E-28E9EDF69055}"/>
              </a:ext>
            </a:extLst>
          </p:cNvPr>
          <p:cNvSpPr/>
          <p:nvPr/>
        </p:nvSpPr>
        <p:spPr>
          <a:xfrm>
            <a:off x="1647809" y="5772636"/>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object 36">
            <a:extLst>
              <a:ext uri="{FF2B5EF4-FFF2-40B4-BE49-F238E27FC236}">
                <a16:creationId xmlns:a16="http://schemas.microsoft.com/office/drawing/2014/main" id="{C7DBEB70-1408-46BF-B1A9-8ED2C671E594}"/>
              </a:ext>
            </a:extLst>
          </p:cNvPr>
          <p:cNvSpPr/>
          <p:nvPr/>
        </p:nvSpPr>
        <p:spPr>
          <a:xfrm>
            <a:off x="2903585"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bject 37">
            <a:extLst>
              <a:ext uri="{FF2B5EF4-FFF2-40B4-BE49-F238E27FC236}">
                <a16:creationId xmlns:a16="http://schemas.microsoft.com/office/drawing/2014/main" id="{38335692-C855-436B-9CD1-FD1B10795262}"/>
              </a:ext>
            </a:extLst>
          </p:cNvPr>
          <p:cNvSpPr/>
          <p:nvPr/>
        </p:nvSpPr>
        <p:spPr>
          <a:xfrm>
            <a:off x="2972164" y="5772636"/>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bject 38">
            <a:extLst>
              <a:ext uri="{FF2B5EF4-FFF2-40B4-BE49-F238E27FC236}">
                <a16:creationId xmlns:a16="http://schemas.microsoft.com/office/drawing/2014/main" id="{536E083F-A2DA-4C35-A13A-28D8AD1CA244}"/>
              </a:ext>
            </a:extLst>
          </p:cNvPr>
          <p:cNvSpPr/>
          <p:nvPr/>
        </p:nvSpPr>
        <p:spPr>
          <a:xfrm>
            <a:off x="2972164" y="5772636"/>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object 39">
            <a:extLst>
              <a:ext uri="{FF2B5EF4-FFF2-40B4-BE49-F238E27FC236}">
                <a16:creationId xmlns:a16="http://schemas.microsoft.com/office/drawing/2014/main" id="{09BCBA8D-46AA-44AF-9530-284CF1BE8E92}"/>
              </a:ext>
            </a:extLst>
          </p:cNvPr>
          <p:cNvSpPr/>
          <p:nvPr/>
        </p:nvSpPr>
        <p:spPr>
          <a:xfrm>
            <a:off x="4227941"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bject 40">
            <a:extLst>
              <a:ext uri="{FF2B5EF4-FFF2-40B4-BE49-F238E27FC236}">
                <a16:creationId xmlns:a16="http://schemas.microsoft.com/office/drawing/2014/main" id="{13B85807-3063-429E-B036-9FCEFF43D9A3}"/>
              </a:ext>
            </a:extLst>
          </p:cNvPr>
          <p:cNvSpPr/>
          <p:nvPr/>
        </p:nvSpPr>
        <p:spPr>
          <a:xfrm>
            <a:off x="4296521" y="5772636"/>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bject 41">
            <a:extLst>
              <a:ext uri="{FF2B5EF4-FFF2-40B4-BE49-F238E27FC236}">
                <a16:creationId xmlns:a16="http://schemas.microsoft.com/office/drawing/2014/main" id="{DF24883E-6F19-4891-BAF3-65304C7FC1E4}"/>
              </a:ext>
            </a:extLst>
          </p:cNvPr>
          <p:cNvSpPr/>
          <p:nvPr/>
        </p:nvSpPr>
        <p:spPr>
          <a:xfrm>
            <a:off x="4296521" y="5772636"/>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object 42">
            <a:extLst>
              <a:ext uri="{FF2B5EF4-FFF2-40B4-BE49-F238E27FC236}">
                <a16:creationId xmlns:a16="http://schemas.microsoft.com/office/drawing/2014/main" id="{CF0AD4EB-4996-4E85-8C80-0533A494D9F0}"/>
              </a:ext>
            </a:extLst>
          </p:cNvPr>
          <p:cNvSpPr/>
          <p:nvPr/>
        </p:nvSpPr>
        <p:spPr>
          <a:xfrm>
            <a:off x="5550772"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object 43">
            <a:extLst>
              <a:ext uri="{FF2B5EF4-FFF2-40B4-BE49-F238E27FC236}">
                <a16:creationId xmlns:a16="http://schemas.microsoft.com/office/drawing/2014/main" id="{A3311DF6-3FD6-4F51-8230-2B3149C8F269}"/>
              </a:ext>
            </a:extLst>
          </p:cNvPr>
          <p:cNvSpPr/>
          <p:nvPr/>
        </p:nvSpPr>
        <p:spPr>
          <a:xfrm>
            <a:off x="5619353" y="5772636"/>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object 44">
            <a:extLst>
              <a:ext uri="{FF2B5EF4-FFF2-40B4-BE49-F238E27FC236}">
                <a16:creationId xmlns:a16="http://schemas.microsoft.com/office/drawing/2014/main" id="{77DCCF38-280F-4F37-85CE-2DF385562BE5}"/>
              </a:ext>
            </a:extLst>
          </p:cNvPr>
          <p:cNvSpPr/>
          <p:nvPr/>
        </p:nvSpPr>
        <p:spPr>
          <a:xfrm>
            <a:off x="5619353" y="5772636"/>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bject 45">
            <a:extLst>
              <a:ext uri="{FF2B5EF4-FFF2-40B4-BE49-F238E27FC236}">
                <a16:creationId xmlns:a16="http://schemas.microsoft.com/office/drawing/2014/main" id="{73EE1128-7E7B-4419-9A36-782F8CFAF750}"/>
              </a:ext>
            </a:extLst>
          </p:cNvPr>
          <p:cNvSpPr/>
          <p:nvPr/>
        </p:nvSpPr>
        <p:spPr>
          <a:xfrm>
            <a:off x="6875129"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bject 46">
            <a:extLst>
              <a:ext uri="{FF2B5EF4-FFF2-40B4-BE49-F238E27FC236}">
                <a16:creationId xmlns:a16="http://schemas.microsoft.com/office/drawing/2014/main" id="{6D9A51C5-E117-4D5D-85FE-C966AF9A1262}"/>
              </a:ext>
            </a:extLst>
          </p:cNvPr>
          <p:cNvSpPr/>
          <p:nvPr/>
        </p:nvSpPr>
        <p:spPr>
          <a:xfrm>
            <a:off x="6943708" y="5772636"/>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bject 47">
            <a:extLst>
              <a:ext uri="{FF2B5EF4-FFF2-40B4-BE49-F238E27FC236}">
                <a16:creationId xmlns:a16="http://schemas.microsoft.com/office/drawing/2014/main" id="{89963DCA-C740-40C8-B131-3E771A6117BC}"/>
              </a:ext>
            </a:extLst>
          </p:cNvPr>
          <p:cNvSpPr/>
          <p:nvPr/>
        </p:nvSpPr>
        <p:spPr>
          <a:xfrm>
            <a:off x="6943708" y="5772636"/>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23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1EDBB-53FD-4A96-BEE8-9064980049C1}"/>
              </a:ext>
            </a:extLst>
          </p:cNvPr>
          <p:cNvSpPr>
            <a:spLocks noGrp="1"/>
          </p:cNvSpPr>
          <p:nvPr>
            <p:ph type="body" sz="quarter" idx="14"/>
          </p:nvPr>
        </p:nvSpPr>
        <p:spPr>
          <a:xfrm>
            <a:off x="456281" y="181976"/>
            <a:ext cx="7564237" cy="483429"/>
          </a:xfrm>
        </p:spPr>
        <p:txBody>
          <a:bodyPr>
            <a:normAutofit/>
          </a:bodyPr>
          <a:lstStyle/>
          <a:p>
            <a:r>
              <a:rPr lang="en-US" sz="1100" dirty="0"/>
              <a:t>Project Execution Plan</a:t>
            </a:r>
          </a:p>
        </p:txBody>
      </p:sp>
      <p:graphicFrame>
        <p:nvGraphicFramePr>
          <p:cNvPr id="3" name="Table 2">
            <a:extLst>
              <a:ext uri="{FF2B5EF4-FFF2-40B4-BE49-F238E27FC236}">
                <a16:creationId xmlns:a16="http://schemas.microsoft.com/office/drawing/2014/main" id="{CA13D8CB-F18D-4AD7-A71B-A9E166D5C3AB}"/>
              </a:ext>
            </a:extLst>
          </p:cNvPr>
          <p:cNvGraphicFramePr>
            <a:graphicFrameLocks noGrp="1"/>
          </p:cNvGraphicFramePr>
          <p:nvPr>
            <p:extLst>
              <p:ext uri="{D42A27DB-BD31-4B8C-83A1-F6EECF244321}">
                <p14:modId xmlns:p14="http://schemas.microsoft.com/office/powerpoint/2010/main" val="2988592964"/>
              </p:ext>
            </p:extLst>
          </p:nvPr>
        </p:nvGraphicFramePr>
        <p:xfrm>
          <a:off x="587843" y="1075358"/>
          <a:ext cx="7968330" cy="4765452"/>
        </p:xfrm>
        <a:graphic>
          <a:graphicData uri="http://schemas.openxmlformats.org/drawingml/2006/table">
            <a:tbl>
              <a:tblPr firstRow="1" bandRow="1">
                <a:tableStyleId>{21E4AEA4-8DFA-4A89-87EB-49C32662AFE0}</a:tableStyleId>
              </a:tblPr>
              <a:tblGrid>
                <a:gridCol w="3989480">
                  <a:extLst>
                    <a:ext uri="{9D8B030D-6E8A-4147-A177-3AD203B41FA5}">
                      <a16:colId xmlns:a16="http://schemas.microsoft.com/office/drawing/2014/main" val="20000"/>
                    </a:ext>
                  </a:extLst>
                </a:gridCol>
                <a:gridCol w="795770">
                  <a:extLst>
                    <a:ext uri="{9D8B030D-6E8A-4147-A177-3AD203B41FA5}">
                      <a16:colId xmlns:a16="http://schemas.microsoft.com/office/drawing/2014/main" val="20001"/>
                    </a:ext>
                  </a:extLst>
                </a:gridCol>
                <a:gridCol w="795770">
                  <a:extLst>
                    <a:ext uri="{9D8B030D-6E8A-4147-A177-3AD203B41FA5}">
                      <a16:colId xmlns:a16="http://schemas.microsoft.com/office/drawing/2014/main" val="20002"/>
                    </a:ext>
                  </a:extLst>
                </a:gridCol>
                <a:gridCol w="795770">
                  <a:extLst>
                    <a:ext uri="{9D8B030D-6E8A-4147-A177-3AD203B41FA5}">
                      <a16:colId xmlns:a16="http://schemas.microsoft.com/office/drawing/2014/main" val="291108703"/>
                    </a:ext>
                  </a:extLst>
                </a:gridCol>
                <a:gridCol w="795770">
                  <a:extLst>
                    <a:ext uri="{9D8B030D-6E8A-4147-A177-3AD203B41FA5}">
                      <a16:colId xmlns:a16="http://schemas.microsoft.com/office/drawing/2014/main" val="3403327187"/>
                    </a:ext>
                  </a:extLst>
                </a:gridCol>
                <a:gridCol w="795770">
                  <a:extLst>
                    <a:ext uri="{9D8B030D-6E8A-4147-A177-3AD203B41FA5}">
                      <a16:colId xmlns:a16="http://schemas.microsoft.com/office/drawing/2014/main" val="20003"/>
                    </a:ext>
                  </a:extLst>
                </a:gridCol>
              </a:tblGrid>
              <a:tr h="243221">
                <a:tc>
                  <a:txBody>
                    <a:bodyPr/>
                    <a:lstStyle/>
                    <a:p>
                      <a:r>
                        <a:rPr lang="en-US" sz="1100" dirty="0">
                          <a:latin typeface="Arial" panose="020B0604020202020204" pitchFamily="34" charset="0"/>
                          <a:cs typeface="Arial" panose="020B0604020202020204" pitchFamily="34" charset="0"/>
                        </a:rPr>
                        <a:t>      Weeks With</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1</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2</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IN" sz="1100" dirty="0">
                          <a:latin typeface="Arial" panose="020B0604020202020204" pitchFamily="34" charset="0"/>
                          <a:cs typeface="Arial" panose="020B0604020202020204" pitchFamily="34" charset="0"/>
                        </a:rPr>
                        <a:t>4</a:t>
                      </a:r>
                    </a:p>
                  </a:txBody>
                  <a:tcPr>
                    <a:solidFill>
                      <a:schemeClr val="accent6">
                        <a:lumMod val="50000"/>
                      </a:schemeClr>
                    </a:solidFill>
                  </a:tcPr>
                </a:tc>
                <a:tc>
                  <a:txBody>
                    <a:bodyPr/>
                    <a:lstStyle/>
                    <a:p>
                      <a:pPr algn="ctr"/>
                      <a:r>
                        <a:rPr lang="en-IN" sz="1100" dirty="0">
                          <a:latin typeface="Arial" panose="020B0604020202020204" pitchFamily="34" charset="0"/>
                          <a:cs typeface="Arial" panose="020B0604020202020204" pitchFamily="34" charset="0"/>
                        </a:rPr>
                        <a:t>5</a:t>
                      </a: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7</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extLst>
                  <a:ext uri="{0D108BD9-81ED-4DB2-BD59-A6C34878D82A}">
                    <a16:rowId xmlns:a16="http://schemas.microsoft.com/office/drawing/2014/main" val="10000"/>
                  </a:ext>
                </a:extLst>
              </a:tr>
              <a:tr h="243221">
                <a:tc gridSpan="6">
                  <a:txBody>
                    <a:bodyPr/>
                    <a:lstStyle/>
                    <a:p>
                      <a:r>
                        <a:rPr lang="en-US" sz="1100" b="1" dirty="0">
                          <a:solidFill>
                            <a:schemeClr val="bg1"/>
                          </a:solidFill>
                          <a:latin typeface="Arial" panose="020B0604020202020204" pitchFamily="34" charset="0"/>
                          <a:cs typeface="Arial" panose="020B0604020202020204" pitchFamily="34" charset="0"/>
                        </a:rPr>
                        <a:t>Project Initiation</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p>
                  </a:txBody>
                  <a:tcPr/>
                </a:tc>
                <a:tc hMerge="1">
                  <a:txBody>
                    <a:bodyPr/>
                    <a:lstStyle/>
                    <a:p>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tc>
                <a:extLst>
                  <a:ext uri="{0D108BD9-81ED-4DB2-BD59-A6C34878D82A}">
                    <a16:rowId xmlns:a16="http://schemas.microsoft.com/office/drawing/2014/main" val="10001"/>
                  </a:ext>
                </a:extLst>
              </a:tr>
              <a:tr h="243221">
                <a:tc>
                  <a:txBody>
                    <a:bodyPr/>
                    <a:lstStyle/>
                    <a:p>
                      <a:r>
                        <a:rPr lang="en-US" sz="1100" dirty="0">
                          <a:solidFill>
                            <a:schemeClr val="tx1"/>
                          </a:solidFill>
                          <a:latin typeface="Arial" panose="020B0604020202020204" pitchFamily="34" charset="0"/>
                          <a:cs typeface="Arial" panose="020B0604020202020204" pitchFamily="34" charset="0"/>
                        </a:rPr>
                        <a:t>Project team set-up</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tx2">
                          <a:lumMod val="60000"/>
                          <a:lumOff val="40000"/>
                        </a:schemeClr>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2"/>
                  </a:ext>
                </a:extLst>
              </a:tr>
              <a:tr h="352511">
                <a:tc>
                  <a:txBody>
                    <a:bodyPr/>
                    <a:lstStyle/>
                    <a:p>
                      <a:r>
                        <a:rPr lang="en-US" sz="1100" dirty="0">
                          <a:solidFill>
                            <a:schemeClr val="tx1"/>
                          </a:solidFill>
                          <a:latin typeface="Arial" panose="020B0604020202020204" pitchFamily="34" charset="0"/>
                          <a:cs typeface="Arial" panose="020B0604020202020204" pitchFamily="34" charset="0"/>
                        </a:rPr>
                        <a:t>Project kickoff</a:t>
                      </a:r>
                      <a:r>
                        <a:rPr lang="en-US" sz="1100" baseline="0" dirty="0">
                          <a:solidFill>
                            <a:schemeClr val="tx1"/>
                          </a:solidFill>
                          <a:latin typeface="Arial" panose="020B0604020202020204" pitchFamily="34" charset="0"/>
                          <a:cs typeface="Arial" panose="020B0604020202020204" pitchFamily="34" charset="0"/>
                        </a:rPr>
                        <a:t> meeting with key stakeholders</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tx2">
                          <a:lumMod val="60000"/>
                          <a:lumOff val="40000"/>
                        </a:schemeClr>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3"/>
                  </a:ext>
                </a:extLst>
              </a:tr>
              <a:tr h="243221">
                <a:tc gridSpan="6">
                  <a:txBody>
                    <a:bodyPr/>
                    <a:lstStyle/>
                    <a:p>
                      <a:r>
                        <a:rPr lang="en-US" sz="1100" b="1" dirty="0">
                          <a:solidFill>
                            <a:schemeClr val="bg1"/>
                          </a:solidFill>
                          <a:latin typeface="Arial" panose="020B0604020202020204" pitchFamily="34" charset="0"/>
                          <a:cs typeface="Arial" panose="020B0604020202020204" pitchFamily="34" charset="0"/>
                        </a:rPr>
                        <a:t>Content and report generation</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solidFill>
                          <a:schemeClr val="bg1"/>
                        </a:solidFill>
                      </a:endParaRPr>
                    </a:p>
                  </a:txBody>
                  <a:tcPr>
                    <a:solidFill>
                      <a:schemeClr val="bg1">
                        <a:lumMod val="50000"/>
                      </a:schemeClr>
                    </a:solidFill>
                  </a:tcPr>
                </a:tc>
                <a:tc hMerge="1">
                  <a:txBody>
                    <a:bodyPr/>
                    <a:lstStyle/>
                    <a:p>
                      <a:endParaRPr lang="en-IN" sz="1200" dirty="0">
                        <a:solidFill>
                          <a:schemeClr val="bg1"/>
                        </a:solidFill>
                      </a:endParaRPr>
                    </a:p>
                  </a:txBody>
                  <a:tcPr>
                    <a:solidFill>
                      <a:schemeClr val="bg1">
                        <a:lumMod val="50000"/>
                      </a:schemeClr>
                    </a:solidFill>
                  </a:tcPr>
                </a:tc>
                <a:tc hMerge="1">
                  <a:txBody>
                    <a:bodyPr/>
                    <a:lstStyle/>
                    <a:p>
                      <a:endParaRPr lang="en-IN"/>
                    </a:p>
                  </a:txBody>
                  <a:tcPr/>
                </a:tc>
                <a:tc hMerge="1">
                  <a:txBody>
                    <a:bodyPr/>
                    <a:lstStyle/>
                    <a:p>
                      <a:endParaRPr lang="en-IN"/>
                    </a:p>
                  </a:txBody>
                  <a:tcPr/>
                </a:tc>
                <a:tc hMerge="1">
                  <a:txBody>
                    <a:bodyPr/>
                    <a:lstStyle/>
                    <a:p>
                      <a:endParaRPr lang="en-IN" sz="1200" dirty="0">
                        <a:solidFill>
                          <a:schemeClr val="bg1"/>
                        </a:solidFill>
                      </a:endParaRPr>
                    </a:p>
                  </a:txBody>
                  <a:tcPr>
                    <a:solidFill>
                      <a:schemeClr val="bg1">
                        <a:lumMod val="50000"/>
                      </a:schemeClr>
                    </a:solidFill>
                  </a:tcPr>
                </a:tc>
                <a:extLst>
                  <a:ext uri="{0D108BD9-81ED-4DB2-BD59-A6C34878D82A}">
                    <a16:rowId xmlns:a16="http://schemas.microsoft.com/office/drawing/2014/main" val="10004"/>
                  </a:ext>
                </a:extLst>
              </a:tr>
              <a:tr h="243221">
                <a:tc>
                  <a:txBody>
                    <a:bodyPr/>
                    <a:lstStyle/>
                    <a:p>
                      <a:r>
                        <a:rPr lang="en-US" sz="1100" dirty="0">
                          <a:solidFill>
                            <a:schemeClr val="tx1"/>
                          </a:solidFill>
                          <a:latin typeface="Arial" panose="020B0604020202020204" pitchFamily="34" charset="0"/>
                          <a:cs typeface="Arial" panose="020B0604020202020204" pitchFamily="34" charset="0"/>
                        </a:rPr>
                        <a:t>Data collection &amp; research</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5"/>
                  </a:ext>
                </a:extLst>
              </a:tr>
              <a:tr h="243221">
                <a:tc>
                  <a:txBody>
                    <a:bodyPr/>
                    <a:lstStyle/>
                    <a:p>
                      <a:r>
                        <a:rPr lang="en-US" sz="1100" dirty="0">
                          <a:solidFill>
                            <a:schemeClr val="tx1"/>
                          </a:solidFill>
                          <a:latin typeface="Arial" panose="020B0604020202020204" pitchFamily="34" charset="0"/>
                          <a:cs typeface="Arial" panose="020B0604020202020204" pitchFamily="34" charset="0"/>
                        </a:rPr>
                        <a:t>Template</a:t>
                      </a:r>
                      <a:r>
                        <a:rPr lang="en-US" sz="1100" baseline="0" dirty="0">
                          <a:solidFill>
                            <a:schemeClr val="tx1"/>
                          </a:solidFill>
                          <a:latin typeface="Arial" panose="020B0604020202020204" pitchFamily="34" charset="0"/>
                          <a:cs typeface="Arial" panose="020B0604020202020204" pitchFamily="34" charset="0"/>
                        </a:rPr>
                        <a:t> development</a:t>
                      </a:r>
                      <a:r>
                        <a:rPr lang="en-US" sz="1100" dirty="0">
                          <a:solidFill>
                            <a:schemeClr val="tx1"/>
                          </a:solidFill>
                          <a:latin typeface="Arial" panose="020B0604020202020204" pitchFamily="34" charset="0"/>
                          <a:cs typeface="Arial" panose="020B0604020202020204" pitchFamily="34" charset="0"/>
                        </a:rPr>
                        <a:t>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6"/>
                  </a:ext>
                </a:extLst>
              </a:tr>
              <a:tr h="243221">
                <a:tc>
                  <a:txBody>
                    <a:bodyPr/>
                    <a:lstStyle/>
                    <a:p>
                      <a:r>
                        <a:rPr lang="en-US" sz="1100" dirty="0">
                          <a:solidFill>
                            <a:schemeClr val="tx1"/>
                          </a:solidFill>
                          <a:latin typeface="Arial" panose="020B0604020202020204" pitchFamily="34" charset="0"/>
                          <a:cs typeface="Arial" panose="020B0604020202020204" pitchFamily="34" charset="0"/>
                        </a:rPr>
                        <a:t>Contact list development</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7"/>
                  </a:ext>
                </a:extLst>
              </a:tr>
              <a:tr h="634521">
                <a:tc>
                  <a:txBody>
                    <a:bodyPr/>
                    <a:lstStyle/>
                    <a:p>
                      <a:r>
                        <a:rPr lang="en-US" sz="1100" dirty="0">
                          <a:solidFill>
                            <a:schemeClr val="tx1"/>
                          </a:solidFill>
                          <a:latin typeface="Arial" panose="020B0604020202020204" pitchFamily="34" charset="0"/>
                          <a:cs typeface="Arial" panose="020B0604020202020204" pitchFamily="34" charset="0"/>
                        </a:rPr>
                        <a:t>Develop and</a:t>
                      </a:r>
                      <a:r>
                        <a:rPr lang="en-US" sz="1100" baseline="0" dirty="0">
                          <a:solidFill>
                            <a:schemeClr val="tx1"/>
                          </a:solidFill>
                          <a:latin typeface="Arial" panose="020B0604020202020204" pitchFamily="34" charset="0"/>
                          <a:cs typeface="Arial" panose="020B0604020202020204" pitchFamily="34" charset="0"/>
                        </a:rPr>
                        <a:t> validate the discussion guide for the market size, competitive benchmarking, and others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8"/>
                  </a:ext>
                </a:extLst>
              </a:tr>
              <a:tr h="358075">
                <a:tc>
                  <a:txBody>
                    <a:bodyPr/>
                    <a:lstStyle/>
                    <a:p>
                      <a:pPr algn="l" rtl="0" fontAlgn="ctr">
                        <a:lnSpc>
                          <a:spcPts val="1200"/>
                        </a:lnSpc>
                        <a:spcBef>
                          <a:spcPts val="200"/>
                        </a:spcBef>
                        <a:spcAft>
                          <a:spcPts val="200"/>
                        </a:spcAft>
                      </a:pPr>
                      <a:r>
                        <a:rPr lang="en-US" sz="1100" kern="1200" dirty="0">
                          <a:solidFill>
                            <a:schemeClr val="tx1"/>
                          </a:solidFill>
                          <a:latin typeface="Arial" panose="020B0604020202020204" pitchFamily="34" charset="0"/>
                          <a:ea typeface="+mn-ea"/>
                          <a:cs typeface="Arial" panose="020B0604020202020204" pitchFamily="34" charset="0"/>
                        </a:rPr>
                        <a:t>Primary interviews among all industry participants</a:t>
                      </a: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gridSpan="4">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hMerge="1">
                  <a:txBody>
                    <a:bodyPr/>
                    <a:lstStyle/>
                    <a:p>
                      <a:endParaRPr lang="en-IN"/>
                    </a:p>
                  </a:txBody>
                  <a:tcPr/>
                </a:tc>
                <a:tc hMerge="1">
                  <a:txBody>
                    <a:bodyPr/>
                    <a:lstStyle/>
                    <a:p>
                      <a:endParaRPr lang="en-IN"/>
                    </a:p>
                  </a:txBody>
                  <a:tcPr/>
                </a:tc>
                <a:tc hMerge="1">
                  <a:txBody>
                    <a:bodyPr/>
                    <a:lstStyle/>
                    <a:p>
                      <a:endParaRPr lang="en-IN" sz="12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09"/>
                  </a:ext>
                </a:extLst>
              </a:tr>
              <a:tr h="311385">
                <a:tc>
                  <a:txBody>
                    <a:bodyPr/>
                    <a:lstStyle/>
                    <a:p>
                      <a:pPr algn="l" rtl="0" fontAlgn="ctr">
                        <a:lnSpc>
                          <a:spcPts val="1200"/>
                        </a:lnSpc>
                        <a:spcBef>
                          <a:spcPts val="200"/>
                        </a:spcBef>
                        <a:spcAft>
                          <a:spcPts val="200"/>
                        </a:spcAft>
                      </a:pPr>
                      <a:r>
                        <a:rPr lang="en-US" sz="1100" kern="1200" dirty="0">
                          <a:solidFill>
                            <a:schemeClr val="tx1"/>
                          </a:solidFill>
                          <a:latin typeface="Arial" panose="020B0604020202020204" pitchFamily="34" charset="0"/>
                          <a:ea typeface="+mn-ea"/>
                          <a:cs typeface="Arial" panose="020B0604020202020204" pitchFamily="34" charset="0"/>
                        </a:rPr>
                        <a:t>Collect and validate data from primary data source</a:t>
                      </a: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gridSpan="4">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hMerge="1">
                  <a:txBody>
                    <a:bodyPr/>
                    <a:lstStyle/>
                    <a:p>
                      <a:endParaRPr lang="en-IN"/>
                    </a:p>
                  </a:txBody>
                  <a:tcPr/>
                </a:tc>
                <a:tc hMerge="1">
                  <a:txBody>
                    <a:bodyPr/>
                    <a:lstStyle/>
                    <a:p>
                      <a:endParaRPr lang="en-IN"/>
                    </a:p>
                  </a:txBody>
                  <a:tcPr/>
                </a:tc>
                <a:tc hMerge="1">
                  <a:txBody>
                    <a:bodyPr/>
                    <a:lstStyle/>
                    <a:p>
                      <a:endParaRPr lang="en-IN" sz="12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10"/>
                  </a:ext>
                </a:extLst>
              </a:tr>
              <a:tr h="243221">
                <a:tc>
                  <a:txBody>
                    <a:bodyPr/>
                    <a:lstStyle/>
                    <a:p>
                      <a:r>
                        <a:rPr lang="en-IN" sz="1100" dirty="0">
                          <a:solidFill>
                            <a:schemeClr val="tx1"/>
                          </a:solidFill>
                          <a:latin typeface="Arial" panose="020B0604020202020204" pitchFamily="34" charset="0"/>
                          <a:cs typeface="Arial" panose="020B0604020202020204" pitchFamily="34" charset="0"/>
                        </a:rPr>
                        <a:t>Report writing</a:t>
                      </a: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11"/>
                  </a:ext>
                </a:extLst>
              </a:tr>
              <a:tr h="243221">
                <a:tc gridSpan="6">
                  <a:txBody>
                    <a:bodyPr/>
                    <a:lstStyle/>
                    <a:p>
                      <a:r>
                        <a:rPr lang="en-US" sz="1100" b="1" dirty="0">
                          <a:solidFill>
                            <a:schemeClr val="bg1"/>
                          </a:solidFill>
                          <a:latin typeface="Arial" panose="020B0604020202020204" pitchFamily="34" charset="0"/>
                          <a:cs typeface="Arial" panose="020B0604020202020204" pitchFamily="34" charset="0"/>
                        </a:rPr>
                        <a:t>Analysis &amp; Deliverable</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p>
                  </a:txBody>
                  <a:tcPr/>
                </a:tc>
                <a:tc hMerge="1">
                  <a:txBody>
                    <a:bodyPr/>
                    <a:lstStyle/>
                    <a:p>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tc>
                <a:extLst>
                  <a:ext uri="{0D108BD9-81ED-4DB2-BD59-A6C34878D82A}">
                    <a16:rowId xmlns:a16="http://schemas.microsoft.com/office/drawing/2014/main" val="10012"/>
                  </a:ext>
                </a:extLst>
              </a:tr>
              <a:tr h="243221">
                <a:tc>
                  <a:txBody>
                    <a:bodyPr/>
                    <a:lstStyle/>
                    <a:p>
                      <a:r>
                        <a:rPr lang="en-US" sz="1100" dirty="0">
                          <a:solidFill>
                            <a:schemeClr val="tx1"/>
                          </a:solidFill>
                          <a:latin typeface="Arial" panose="020B0604020202020204" pitchFamily="34" charset="0"/>
                          <a:cs typeface="Arial" panose="020B0604020202020204" pitchFamily="34" charset="0"/>
                        </a:rPr>
                        <a:t>Interim deliverable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rgbClr val="FFFF00"/>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13"/>
                  </a:ext>
                </a:extLst>
              </a:tr>
              <a:tr h="243221">
                <a:tc>
                  <a:txBody>
                    <a:bodyPr/>
                    <a:lstStyle/>
                    <a:p>
                      <a:r>
                        <a:rPr lang="en-US" sz="1100" dirty="0">
                          <a:solidFill>
                            <a:schemeClr val="tx1"/>
                          </a:solidFill>
                          <a:latin typeface="Arial" panose="020B0604020202020204" pitchFamily="34" charset="0"/>
                          <a:cs typeface="Arial" panose="020B0604020202020204" pitchFamily="34" charset="0"/>
                        </a:rPr>
                        <a:t>Final deliverable</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2"/>
                    </a:solidFill>
                  </a:tcPr>
                </a:tc>
                <a:extLst>
                  <a:ext uri="{0D108BD9-81ED-4DB2-BD59-A6C34878D82A}">
                    <a16:rowId xmlns:a16="http://schemas.microsoft.com/office/drawing/2014/main" val="10014"/>
                  </a:ext>
                </a:extLst>
              </a:tr>
              <a:tr h="243221">
                <a:tc gridSpan="6">
                  <a:txBody>
                    <a:bodyPr/>
                    <a:lstStyle/>
                    <a:p>
                      <a:r>
                        <a:rPr lang="en-US" sz="1100" b="1" dirty="0">
                          <a:solidFill>
                            <a:schemeClr val="bg1"/>
                          </a:solidFill>
                          <a:latin typeface="Arial" panose="020B0604020202020204" pitchFamily="34" charset="0"/>
                          <a:cs typeface="Arial" panose="020B0604020202020204" pitchFamily="34" charset="0"/>
                        </a:rPr>
                        <a:t>Completion &amp; Follow up</a:t>
                      </a:r>
                      <a:endParaRPr lang="en-IN" sz="1100" b="1" dirty="0">
                        <a:solidFill>
                          <a:schemeClr val="bg1"/>
                        </a:solidFill>
                        <a:latin typeface="Arial" panose="020B0604020202020204" pitchFamily="34" charset="0"/>
                        <a:cs typeface="Arial" panose="020B0604020202020204" pitchFamily="34" charset="0"/>
                      </a:endParaRPr>
                    </a:p>
                  </a:txBody>
                  <a:tcPr anchor="b">
                    <a:solidFill>
                      <a:schemeClr val="accent6">
                        <a:lumMod val="50000"/>
                      </a:schemeClr>
                    </a:solidFill>
                  </a:tcPr>
                </a:tc>
                <a:tc hMerge="1">
                  <a:txBody>
                    <a:bodyPr/>
                    <a:lstStyle/>
                    <a:p>
                      <a:endParaRPr lang="en-IN" sz="1200" dirty="0"/>
                    </a:p>
                  </a:txBody>
                  <a:tcPr>
                    <a:solidFill>
                      <a:schemeClr val="bg1">
                        <a:lumMod val="50000"/>
                      </a:schemeClr>
                    </a:solidFill>
                  </a:tcPr>
                </a:tc>
                <a:tc hMerge="1">
                  <a:txBody>
                    <a:bodyPr/>
                    <a:lstStyle/>
                    <a:p>
                      <a:endParaRPr lang="en-IN" sz="1200" dirty="0"/>
                    </a:p>
                  </a:txBody>
                  <a:tcPr>
                    <a:solidFill>
                      <a:schemeClr val="bg1">
                        <a:lumMod val="50000"/>
                      </a:schemeClr>
                    </a:solidFill>
                  </a:tcPr>
                </a:tc>
                <a:tc hMerge="1">
                  <a:txBody>
                    <a:bodyPr/>
                    <a:lstStyle/>
                    <a:p>
                      <a:endParaRPr lang="en-IN"/>
                    </a:p>
                  </a:txBody>
                  <a:tcPr/>
                </a:tc>
                <a:tc hMerge="1">
                  <a:txBody>
                    <a:bodyPr/>
                    <a:lstStyle/>
                    <a:p>
                      <a:endParaRPr lang="en-IN"/>
                    </a:p>
                  </a:txBody>
                  <a:tcPr/>
                </a:tc>
                <a:tc hMerge="1">
                  <a:txBody>
                    <a:bodyPr/>
                    <a:lstStyle/>
                    <a:p>
                      <a:endParaRPr lang="en-IN" sz="1200" dirty="0"/>
                    </a:p>
                  </a:txBody>
                  <a:tcPr>
                    <a:solidFill>
                      <a:schemeClr val="bg1">
                        <a:lumMod val="50000"/>
                      </a:schemeClr>
                    </a:solidFill>
                  </a:tcPr>
                </a:tc>
                <a:extLst>
                  <a:ext uri="{0D108BD9-81ED-4DB2-BD59-A6C34878D82A}">
                    <a16:rowId xmlns:a16="http://schemas.microsoft.com/office/drawing/2014/main" val="10015"/>
                  </a:ext>
                </a:extLst>
              </a:tr>
            </a:tbl>
          </a:graphicData>
        </a:graphic>
      </p:graphicFrame>
      <p:sp>
        <p:nvSpPr>
          <p:cNvPr id="5" name="Rectangle 4">
            <a:extLst>
              <a:ext uri="{FF2B5EF4-FFF2-40B4-BE49-F238E27FC236}">
                <a16:creationId xmlns:a16="http://schemas.microsoft.com/office/drawing/2014/main" id="{7B18B582-3594-4B26-A8F2-8AE1AAD2D7E8}"/>
              </a:ext>
            </a:extLst>
          </p:cNvPr>
          <p:cNvSpPr/>
          <p:nvPr/>
        </p:nvSpPr>
        <p:spPr>
          <a:xfrm>
            <a:off x="6193414" y="628667"/>
            <a:ext cx="777757" cy="48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I</a:t>
            </a:r>
            <a:r>
              <a:rPr kumimoji="0" lang="en-US" sz="10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nterim</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Report </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6" name="Group 5">
            <a:extLst>
              <a:ext uri="{FF2B5EF4-FFF2-40B4-BE49-F238E27FC236}">
                <a16:creationId xmlns:a16="http://schemas.microsoft.com/office/drawing/2014/main" id="{75CD8A1C-4340-419C-A7BA-B133A3D18CFA}"/>
              </a:ext>
            </a:extLst>
          </p:cNvPr>
          <p:cNvGrpSpPr/>
          <p:nvPr/>
        </p:nvGrpSpPr>
        <p:grpSpPr>
          <a:xfrm>
            <a:off x="8505508" y="733857"/>
            <a:ext cx="190176" cy="276340"/>
            <a:chOff x="7853081" y="945199"/>
            <a:chExt cx="213659" cy="372762"/>
          </a:xfrm>
        </p:grpSpPr>
        <p:cxnSp>
          <p:nvCxnSpPr>
            <p:cNvPr id="7" name="Straight Connector 6">
              <a:extLst>
                <a:ext uri="{FF2B5EF4-FFF2-40B4-BE49-F238E27FC236}">
                  <a16:creationId xmlns:a16="http://schemas.microsoft.com/office/drawing/2014/main" id="{CCB903D7-99E0-4049-ADCD-CF4AA779FB81}"/>
                </a:ext>
              </a:extLst>
            </p:cNvPr>
            <p:cNvCxnSpPr/>
            <p:nvPr/>
          </p:nvCxnSpPr>
          <p:spPr>
            <a:xfrm>
              <a:off x="7853082" y="1043641"/>
              <a:ext cx="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5E69DD24-A54E-4E3F-87F2-CBF79925A244}"/>
                </a:ext>
              </a:extLst>
            </p:cNvPr>
            <p:cNvSpPr/>
            <p:nvPr/>
          </p:nvSpPr>
          <p:spPr>
            <a:xfrm rot="5400000" flipH="1">
              <a:off x="7852335" y="945945"/>
              <a:ext cx="215152" cy="213659"/>
            </a:xfrm>
            <a:prstGeom prst="triangl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TextBox 17">
            <a:extLst>
              <a:ext uri="{FF2B5EF4-FFF2-40B4-BE49-F238E27FC236}">
                <a16:creationId xmlns:a16="http://schemas.microsoft.com/office/drawing/2014/main" id="{42B6C2C2-162C-4CA2-9E2A-F69D1373111B}"/>
              </a:ext>
            </a:extLst>
          </p:cNvPr>
          <p:cNvSpPr txBox="1"/>
          <p:nvPr/>
        </p:nvSpPr>
        <p:spPr>
          <a:xfrm>
            <a:off x="537178" y="5812199"/>
            <a:ext cx="796833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Note: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above-mentioned timelines do not include time required by Client’s/GII management for approval of questionnaires, feedback on interim reports, setting up meetings between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Client/GII</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TechSci Research because it would depend upon the availability of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Client</a:t>
            </a:r>
            <a:r>
              <a:rPr lang="en-IN" sz="1000" dirty="0">
                <a:solidFill>
                  <a:prstClr val="black"/>
                </a:solidFill>
                <a:latin typeface="Arial" panose="020B0604020202020204" pitchFamily="34" charset="0"/>
                <a:cs typeface="Arial" panose="020B0604020202020204" pitchFamily="34" charset="0"/>
              </a:rPr>
              <a:t>’</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s/GII management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t>
            </a:r>
          </a:p>
        </p:txBody>
      </p:sp>
      <p:sp>
        <p:nvSpPr>
          <p:cNvPr id="16" name="Rectangle 15">
            <a:extLst>
              <a:ext uri="{FF2B5EF4-FFF2-40B4-BE49-F238E27FC236}">
                <a16:creationId xmlns:a16="http://schemas.microsoft.com/office/drawing/2014/main" id="{B6D5DACF-C169-4D40-83D1-883AE38BF40E}"/>
              </a:ext>
            </a:extLst>
          </p:cNvPr>
          <p:cNvSpPr/>
          <p:nvPr/>
        </p:nvSpPr>
        <p:spPr>
          <a:xfrm>
            <a:off x="7646854" y="524874"/>
            <a:ext cx="777757" cy="48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Final Report </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 name="Group 18">
            <a:extLst>
              <a:ext uri="{FF2B5EF4-FFF2-40B4-BE49-F238E27FC236}">
                <a16:creationId xmlns:a16="http://schemas.microsoft.com/office/drawing/2014/main" id="{CE4EB8BE-D5CE-4F1F-9185-8455233E06A4}"/>
              </a:ext>
            </a:extLst>
          </p:cNvPr>
          <p:cNvGrpSpPr/>
          <p:nvPr/>
        </p:nvGrpSpPr>
        <p:grpSpPr>
          <a:xfrm>
            <a:off x="6986386" y="711435"/>
            <a:ext cx="190176" cy="276340"/>
            <a:chOff x="7853081" y="945199"/>
            <a:chExt cx="213659" cy="372762"/>
          </a:xfrm>
        </p:grpSpPr>
        <p:cxnSp>
          <p:nvCxnSpPr>
            <p:cNvPr id="20" name="Straight Connector 19">
              <a:extLst>
                <a:ext uri="{FF2B5EF4-FFF2-40B4-BE49-F238E27FC236}">
                  <a16:creationId xmlns:a16="http://schemas.microsoft.com/office/drawing/2014/main" id="{05970791-362A-4529-A91E-5063552E9467}"/>
                </a:ext>
              </a:extLst>
            </p:cNvPr>
            <p:cNvCxnSpPr/>
            <p:nvPr/>
          </p:nvCxnSpPr>
          <p:spPr>
            <a:xfrm>
              <a:off x="7853082" y="1043641"/>
              <a:ext cx="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9F5554D9-C5F9-43D4-82FA-9B863026FE97}"/>
                </a:ext>
              </a:extLst>
            </p:cNvPr>
            <p:cNvSpPr/>
            <p:nvPr/>
          </p:nvSpPr>
          <p:spPr>
            <a:xfrm rot="5400000" flipH="1">
              <a:off x="7852335" y="945945"/>
              <a:ext cx="215152" cy="213659"/>
            </a:xfrm>
            <a:prstGeom prst="triangle">
              <a:avLst/>
            </a:prstGeom>
            <a:solidFill>
              <a:srgbClr val="FFFF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239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43473-A189-435F-944A-AE6A6295AB1C}"/>
              </a:ext>
            </a:extLst>
          </p:cNvPr>
          <p:cNvSpPr>
            <a:spLocks noGrp="1"/>
          </p:cNvSpPr>
          <p:nvPr>
            <p:ph type="body" sz="quarter" idx="14"/>
          </p:nvPr>
        </p:nvSpPr>
        <p:spPr>
          <a:xfrm>
            <a:off x="443342" y="181976"/>
            <a:ext cx="7577176" cy="461665"/>
          </a:xfrm>
        </p:spPr>
        <p:txBody>
          <a:bodyPr/>
          <a:lstStyle/>
          <a:p>
            <a:r>
              <a:rPr lang="en-US" dirty="0"/>
              <a:t>Project Deliverables</a:t>
            </a:r>
          </a:p>
        </p:txBody>
      </p:sp>
      <p:sp>
        <p:nvSpPr>
          <p:cNvPr id="10" name="TextBox 16">
            <a:extLst>
              <a:ext uri="{FF2B5EF4-FFF2-40B4-BE49-F238E27FC236}">
                <a16:creationId xmlns:a16="http://schemas.microsoft.com/office/drawing/2014/main" id="{CEE0DCF5-4BF6-409D-AF40-B2B63268648E}"/>
              </a:ext>
            </a:extLst>
          </p:cNvPr>
          <p:cNvSpPr txBox="1">
            <a:spLocks noChangeArrowheads="1"/>
          </p:cNvSpPr>
          <p:nvPr/>
        </p:nvSpPr>
        <p:spPr bwMode="auto">
          <a:xfrm>
            <a:off x="443341" y="2783678"/>
            <a:ext cx="79386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Perpetua" pitchFamily="18" charset="0"/>
                <a:cs typeface="Arial" charset="0"/>
              </a:defRPr>
            </a:lvl1pPr>
            <a:lvl2pPr marL="742950" indent="-285750" eaLnBrk="0" hangingPunct="0">
              <a:defRPr>
                <a:solidFill>
                  <a:schemeClr val="tx1"/>
                </a:solidFill>
                <a:latin typeface="Perpetua" pitchFamily="18" charset="0"/>
                <a:cs typeface="Arial" charset="0"/>
              </a:defRPr>
            </a:lvl2pPr>
            <a:lvl3pPr marL="1143000" indent="-228600" eaLnBrk="0" hangingPunct="0">
              <a:defRPr>
                <a:solidFill>
                  <a:schemeClr val="tx1"/>
                </a:solidFill>
                <a:latin typeface="Perpetua" pitchFamily="18" charset="0"/>
                <a:cs typeface="Arial" charset="0"/>
              </a:defRPr>
            </a:lvl3pPr>
            <a:lvl4pPr marL="1600200" indent="-228600" eaLnBrk="0" hangingPunct="0">
              <a:defRPr>
                <a:solidFill>
                  <a:schemeClr val="tx1"/>
                </a:solidFill>
                <a:latin typeface="Perpetua" pitchFamily="18" charset="0"/>
                <a:cs typeface="Arial" charset="0"/>
              </a:defRPr>
            </a:lvl4pPr>
            <a:lvl5pPr marL="2057400" indent="-228600" eaLnBrk="0" hangingPunct="0">
              <a:defRPr>
                <a:solidFill>
                  <a:schemeClr val="tx1"/>
                </a:solidFill>
                <a:latin typeface="Perpetua" pitchFamily="18" charset="0"/>
                <a:cs typeface="Arial" charset="0"/>
              </a:defRPr>
            </a:lvl5pPr>
            <a:lvl6pPr marL="2514600" indent="-228600" eaLnBrk="0" fontAlgn="base" hangingPunct="0">
              <a:spcBef>
                <a:spcPct val="0"/>
              </a:spcBef>
              <a:spcAft>
                <a:spcPct val="0"/>
              </a:spcAft>
              <a:defRPr>
                <a:solidFill>
                  <a:schemeClr val="tx1"/>
                </a:solidFill>
                <a:latin typeface="Perpetua" pitchFamily="18" charset="0"/>
                <a:cs typeface="Arial" charset="0"/>
              </a:defRPr>
            </a:lvl6pPr>
            <a:lvl7pPr marL="2971800" indent="-228600" eaLnBrk="0" fontAlgn="base" hangingPunct="0">
              <a:spcBef>
                <a:spcPct val="0"/>
              </a:spcBef>
              <a:spcAft>
                <a:spcPct val="0"/>
              </a:spcAft>
              <a:defRPr>
                <a:solidFill>
                  <a:schemeClr val="tx1"/>
                </a:solidFill>
                <a:latin typeface="Perpetua" pitchFamily="18" charset="0"/>
                <a:cs typeface="Arial" charset="0"/>
              </a:defRPr>
            </a:lvl7pPr>
            <a:lvl8pPr marL="3429000" indent="-228600" eaLnBrk="0" fontAlgn="base" hangingPunct="0">
              <a:spcBef>
                <a:spcPct val="0"/>
              </a:spcBef>
              <a:spcAft>
                <a:spcPct val="0"/>
              </a:spcAft>
              <a:defRPr>
                <a:solidFill>
                  <a:schemeClr val="tx1"/>
                </a:solidFill>
                <a:latin typeface="Perpetua" pitchFamily="18" charset="0"/>
                <a:cs typeface="Arial" charset="0"/>
              </a:defRPr>
            </a:lvl8pPr>
            <a:lvl9pPr marL="3886200" indent="-228600" eaLnBrk="0" fontAlgn="base" hangingPunct="0">
              <a:spcBef>
                <a:spcPct val="0"/>
              </a:spcBef>
              <a:spcAft>
                <a:spcPct val="0"/>
              </a:spcAft>
              <a:defRPr>
                <a:solidFill>
                  <a:schemeClr val="tx1"/>
                </a:solidFill>
                <a:latin typeface="Perpetua" pitchFamily="18" charset="0"/>
                <a:cs typeface="Arial" charset="0"/>
              </a:defRPr>
            </a:lvl9pPr>
          </a:lstStyle>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Teleconference at commencement of the study, where the client/GII will confirm the research outline and finalize dates.</a:t>
            </a:r>
          </a:p>
        </p:txBody>
      </p:sp>
      <p:graphicFrame>
        <p:nvGraphicFramePr>
          <p:cNvPr id="5" name="Table 4">
            <a:extLst>
              <a:ext uri="{FF2B5EF4-FFF2-40B4-BE49-F238E27FC236}">
                <a16:creationId xmlns:a16="http://schemas.microsoft.com/office/drawing/2014/main" id="{0AA8F471-B88D-4117-ADBB-24432D8EBAE1}"/>
              </a:ext>
            </a:extLst>
          </p:cNvPr>
          <p:cNvGraphicFramePr>
            <a:graphicFrameLocks noGrp="1"/>
          </p:cNvGraphicFramePr>
          <p:nvPr>
            <p:extLst>
              <p:ext uri="{D42A27DB-BD31-4B8C-83A1-F6EECF244321}">
                <p14:modId xmlns:p14="http://schemas.microsoft.com/office/powerpoint/2010/main" val="4012791981"/>
              </p:ext>
            </p:extLst>
          </p:nvPr>
        </p:nvGraphicFramePr>
        <p:xfrm>
          <a:off x="335059" y="981852"/>
          <a:ext cx="7938657" cy="1036432"/>
        </p:xfrm>
        <a:graphic>
          <a:graphicData uri="http://schemas.openxmlformats.org/drawingml/2006/table">
            <a:tbl>
              <a:tblPr firstRow="1" firstCol="1" bandRow="1" bandCol="1">
                <a:tableStyleId>{073A0DAA-6AF3-43AB-8588-CEC1D06C72B9}</a:tableStyleId>
              </a:tblPr>
              <a:tblGrid>
                <a:gridCol w="2646219">
                  <a:extLst>
                    <a:ext uri="{9D8B030D-6E8A-4147-A177-3AD203B41FA5}">
                      <a16:colId xmlns:a16="http://schemas.microsoft.com/office/drawing/2014/main" val="20000"/>
                    </a:ext>
                  </a:extLst>
                </a:gridCol>
                <a:gridCol w="2646219">
                  <a:extLst>
                    <a:ext uri="{9D8B030D-6E8A-4147-A177-3AD203B41FA5}">
                      <a16:colId xmlns:a16="http://schemas.microsoft.com/office/drawing/2014/main" val="20001"/>
                    </a:ext>
                  </a:extLst>
                </a:gridCol>
                <a:gridCol w="2646219">
                  <a:extLst>
                    <a:ext uri="{9D8B030D-6E8A-4147-A177-3AD203B41FA5}">
                      <a16:colId xmlns:a16="http://schemas.microsoft.com/office/drawing/2014/main" val="20002"/>
                    </a:ext>
                  </a:extLst>
                </a:gridCol>
              </a:tblGrid>
              <a:tr h="205330">
                <a:tc gridSpan="3">
                  <a:txBody>
                    <a:bodyPr/>
                    <a:lstStyle/>
                    <a:p>
                      <a:pPr marL="0" marR="0" algn="l">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Open Sans" panose="020B0606030504020204"/>
                          <a:cs typeface="Arial" panose="020B0604020202020204" pitchFamily="34" charset="0"/>
                        </a:rPr>
                        <a:t>SCHEDULE OF DELIVERABLES:</a:t>
                      </a:r>
                      <a:endParaRPr lang="en-US" sz="1100" b="1" spc="-15" dirty="0">
                        <a:solidFill>
                          <a:srgbClr val="FFFFFF"/>
                        </a:solidFill>
                        <a:effectLst/>
                        <a:latin typeface="Open Sans" panose="020B0606030504020204"/>
                        <a:ea typeface="Times New Roman"/>
                        <a:cs typeface="Arial" panose="020B0604020202020204" pitchFamily="34" charset="0"/>
                      </a:endParaRPr>
                    </a:p>
                  </a:txBody>
                  <a:tcPr marT="45734" marB="45734" anchor="ctr">
                    <a:solidFill>
                      <a:srgbClr val="215F63"/>
                    </a:solidFill>
                  </a:tcP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extLst>
                  <a:ext uri="{0D108BD9-81ED-4DB2-BD59-A6C34878D82A}">
                    <a16:rowId xmlns:a16="http://schemas.microsoft.com/office/drawing/2014/main" val="10001"/>
                  </a:ext>
                </a:extLst>
              </a:tr>
              <a:tr h="184799">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Arial" panose="020B0604020202020204" pitchFamily="34" charset="0"/>
                          <a:cs typeface="Arial" panose="020B0604020202020204" pitchFamily="34" charset="0"/>
                        </a:rPr>
                        <a:t>Format</a:t>
                      </a:r>
                      <a:endParaRPr lang="en-US" sz="11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kern="1200" spc="-15" dirty="0">
                          <a:effectLst/>
                          <a:latin typeface="Arial" panose="020B0604020202020204" pitchFamily="34" charset="0"/>
                          <a:cs typeface="Arial" panose="020B0604020202020204" pitchFamily="34" charset="0"/>
                        </a:rPr>
                        <a:t>Deliverable type</a:t>
                      </a:r>
                      <a:endParaRPr lang="en-US" sz="11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kern="1200" spc="-15" dirty="0">
                          <a:effectLst/>
                          <a:latin typeface="Arial" panose="020B0604020202020204" pitchFamily="34" charset="0"/>
                          <a:cs typeface="Arial" panose="020B0604020202020204" pitchFamily="34" charset="0"/>
                        </a:rPr>
                        <a:t>Total Timeline (in weeks)</a:t>
                      </a:r>
                      <a:endParaRPr lang="en-US" sz="11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extLst>
                  <a:ext uri="{0D108BD9-81ED-4DB2-BD59-A6C34878D82A}">
                    <a16:rowId xmlns:a16="http://schemas.microsoft.com/office/drawing/2014/main" val="10000"/>
                  </a:ext>
                </a:extLst>
              </a:tr>
              <a:tr h="184799">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rgbClr val="FFFFFF"/>
                          </a:solidFill>
                          <a:effectLst/>
                          <a:latin typeface="Arial" panose="020B0604020202020204" pitchFamily="34" charset="0"/>
                          <a:ea typeface="Times New Roman"/>
                          <a:cs typeface="Arial" panose="020B0604020202020204" pitchFamily="34" charset="0"/>
                        </a:rPr>
                        <a:t>PPT/PDF</a:t>
                      </a:r>
                    </a:p>
                  </a:txBody>
                  <a:tcPr marL="274320" marT="45734" marB="45734" anchor="ctr">
                    <a:solidFill>
                      <a:srgbClr val="215F6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defRPr/>
                      </a:pPr>
                      <a:r>
                        <a:rPr lang="en-US" sz="1100" spc="-15" dirty="0">
                          <a:effectLst/>
                          <a:latin typeface="Arial" panose="020B0604020202020204" pitchFamily="34" charset="0"/>
                          <a:cs typeface="Arial" panose="020B0604020202020204" pitchFamily="34" charset="0"/>
                        </a:rPr>
                        <a:t>Interim report</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chemeClr val="tx1"/>
                          </a:solidFill>
                          <a:effectLst/>
                          <a:latin typeface="Arial" panose="020B0604020202020204" pitchFamily="34" charset="0"/>
                          <a:ea typeface="Times New Roman"/>
                          <a:cs typeface="Arial" panose="020B0604020202020204" pitchFamily="34" charset="0"/>
                        </a:rPr>
                        <a:t>5</a:t>
                      </a:r>
                    </a:p>
                  </a:txBody>
                  <a:tcPr marT="45734" marB="45734" anchor="ctr">
                    <a:solidFill>
                      <a:schemeClr val="accent6">
                        <a:lumMod val="20000"/>
                        <a:lumOff val="80000"/>
                      </a:schemeClr>
                    </a:solidFill>
                  </a:tcPr>
                </a:tc>
                <a:extLst>
                  <a:ext uri="{0D108BD9-81ED-4DB2-BD59-A6C34878D82A}">
                    <a16:rowId xmlns:a16="http://schemas.microsoft.com/office/drawing/2014/main" val="2444322154"/>
                  </a:ext>
                </a:extLst>
              </a:tr>
              <a:tr h="184799">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defRPr/>
                      </a:pPr>
                      <a:r>
                        <a:rPr lang="en-US" sz="1100" spc="-15" dirty="0">
                          <a:effectLst/>
                          <a:latin typeface="Arial" panose="020B0604020202020204" pitchFamily="34" charset="0"/>
                          <a:cs typeface="Arial" panose="020B0604020202020204" pitchFamily="34" charset="0"/>
                        </a:rPr>
                        <a:t>PPT / PDF</a:t>
                      </a:r>
                      <a:endParaRPr lang="en-US" sz="1100" spc="-15" dirty="0">
                        <a:solidFill>
                          <a:srgbClr val="FFFFFF"/>
                        </a:solidFill>
                        <a:effectLst/>
                        <a:latin typeface="Arial" panose="020B0604020202020204" pitchFamily="34" charset="0"/>
                        <a:ea typeface="Times New Roman"/>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Arial" panose="020B0604020202020204" pitchFamily="34" charset="0"/>
                          <a:cs typeface="Arial" panose="020B0604020202020204" pitchFamily="34" charset="0"/>
                        </a:rPr>
                        <a:t>Final report</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chemeClr val="dk1"/>
                          </a:solidFill>
                          <a:effectLst/>
                          <a:latin typeface="Arial" panose="020B0604020202020204" pitchFamily="34" charset="0"/>
                          <a:ea typeface="+mn-ea"/>
                          <a:cs typeface="Arial" panose="020B0604020202020204" pitchFamily="34" charset="0"/>
                        </a:rPr>
                        <a:t>7</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5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dirty="0"/>
              <a:t>Project Organization</a:t>
            </a:r>
          </a:p>
        </p:txBody>
      </p:sp>
      <p:sp>
        <p:nvSpPr>
          <p:cNvPr id="7" name="Rectangle: Rounded Corners 6">
            <a:extLst>
              <a:ext uri="{FF2B5EF4-FFF2-40B4-BE49-F238E27FC236}">
                <a16:creationId xmlns:a16="http://schemas.microsoft.com/office/drawing/2014/main" id="{2727B224-27AF-4574-AC70-E0B67EFE14C1}"/>
              </a:ext>
            </a:extLst>
          </p:cNvPr>
          <p:cNvSpPr/>
          <p:nvPr/>
        </p:nvSpPr>
        <p:spPr>
          <a:xfrm>
            <a:off x="377586" y="817458"/>
            <a:ext cx="6117609" cy="378136"/>
          </a:xfrm>
          <a:prstGeom prst="roundRect">
            <a:avLst>
              <a:gd name="adj" fmla="val 50000"/>
            </a:avLst>
          </a:prstGeom>
          <a:solidFill>
            <a:srgbClr val="215F63"/>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chemeClr val="bg1"/>
                </a:solidFill>
                <a:latin typeface="Arial" panose="020B0604020202020204" pitchFamily="34" charset="0"/>
                <a:cs typeface="Arial" panose="020B0604020202020204" pitchFamily="34" charset="0"/>
              </a:rPr>
              <a:t> GII  </a:t>
            </a:r>
            <a:r>
              <a:rPr lang="en-IN" sz="1200" b="1" dirty="0">
                <a:solidFill>
                  <a:schemeClr val="bg1"/>
                </a:solidFill>
                <a:latin typeface="Arial" panose="020B0604020202020204" pitchFamily="34" charset="0"/>
                <a:cs typeface="Arial" panose="020B0604020202020204" pitchFamily="34" charset="0"/>
              </a:rPr>
              <a:t>Contact </a:t>
            </a:r>
            <a:endParaRPr lang="en-US" sz="1200" b="1" dirty="0">
              <a:solidFill>
                <a:schemeClr val="bg1"/>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8DD34F5-3506-49CE-A59A-FC23A17C4D05}"/>
              </a:ext>
            </a:extLst>
          </p:cNvPr>
          <p:cNvSpPr/>
          <p:nvPr/>
        </p:nvSpPr>
        <p:spPr>
          <a:xfrm>
            <a:off x="377586" y="3028281"/>
            <a:ext cx="6117609" cy="400719"/>
          </a:xfrm>
          <a:prstGeom prst="roundRect">
            <a:avLst>
              <a:gd name="adj" fmla="val 50000"/>
            </a:avLst>
          </a:prstGeom>
          <a:solidFill>
            <a:srgbClr val="215F63"/>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chemeClr val="bg1"/>
                </a:solidFill>
                <a:latin typeface="Arial" panose="020B0604020202020204" pitchFamily="34" charset="0"/>
                <a:cs typeface="Arial" panose="020B0604020202020204" pitchFamily="34" charset="0"/>
              </a:rPr>
              <a:t>TechSci Research Contact</a:t>
            </a:r>
          </a:p>
        </p:txBody>
      </p:sp>
      <p:graphicFrame>
        <p:nvGraphicFramePr>
          <p:cNvPr id="9" name="Table 8">
            <a:extLst>
              <a:ext uri="{FF2B5EF4-FFF2-40B4-BE49-F238E27FC236}">
                <a16:creationId xmlns:a16="http://schemas.microsoft.com/office/drawing/2014/main" id="{5E0D1DDD-E9F4-45E0-A9F9-4E9A84DAE6B6}"/>
              </a:ext>
            </a:extLst>
          </p:cNvPr>
          <p:cNvGraphicFramePr>
            <a:graphicFrameLocks noGrp="1"/>
          </p:cNvGraphicFramePr>
          <p:nvPr>
            <p:extLst>
              <p:ext uri="{D42A27DB-BD31-4B8C-83A1-F6EECF244321}">
                <p14:modId xmlns:p14="http://schemas.microsoft.com/office/powerpoint/2010/main" val="3678979245"/>
              </p:ext>
            </p:extLst>
          </p:nvPr>
        </p:nvGraphicFramePr>
        <p:xfrm>
          <a:off x="632227" y="3470300"/>
          <a:ext cx="7720286" cy="1578967"/>
        </p:xfrm>
        <a:graphic>
          <a:graphicData uri="http://schemas.openxmlformats.org/drawingml/2006/table">
            <a:tbl>
              <a:tblPr/>
              <a:tblGrid>
                <a:gridCol w="2004526">
                  <a:extLst>
                    <a:ext uri="{9D8B030D-6E8A-4147-A177-3AD203B41FA5}">
                      <a16:colId xmlns:a16="http://schemas.microsoft.com/office/drawing/2014/main" val="3057793365"/>
                    </a:ext>
                  </a:extLst>
                </a:gridCol>
                <a:gridCol w="1573924">
                  <a:extLst>
                    <a:ext uri="{9D8B030D-6E8A-4147-A177-3AD203B41FA5}">
                      <a16:colId xmlns:a16="http://schemas.microsoft.com/office/drawing/2014/main" val="2174588887"/>
                    </a:ext>
                  </a:extLst>
                </a:gridCol>
                <a:gridCol w="4141836">
                  <a:extLst>
                    <a:ext uri="{9D8B030D-6E8A-4147-A177-3AD203B41FA5}">
                      <a16:colId xmlns:a16="http://schemas.microsoft.com/office/drawing/2014/main" val="807942888"/>
                    </a:ext>
                  </a:extLst>
                </a:gridCol>
              </a:tblGrid>
              <a:tr h="274320">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Project Role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Contact Information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extLst>
                  <a:ext uri="{0D108BD9-81ED-4DB2-BD59-A6C34878D82A}">
                    <a16:rowId xmlns:a16="http://schemas.microsoft.com/office/drawing/2014/main" val="3404302257"/>
                  </a:ext>
                </a:extLst>
              </a:tr>
              <a:tr h="216859">
                <a:tc rowSpan="3">
                  <a:txBody>
                    <a:bodyPr/>
                    <a:lstStyle/>
                    <a:p>
                      <a:pPr algn="ctr" fontAlgn="ctr"/>
                      <a:r>
                        <a:rPr lang="en-US" sz="1200" kern="1200" dirty="0">
                          <a:solidFill>
                            <a:schemeClr val="tx1"/>
                          </a:solidFill>
                          <a:latin typeface="Open Sans"/>
                          <a:ea typeface="Verdana" panose="020B0604030504040204" pitchFamily="34" charset="0"/>
                          <a:cs typeface="Arial" panose="020B0604020202020204" pitchFamily="34" charset="0"/>
                        </a:rPr>
                        <a:t>Mr. Karan Chechi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1200" kern="1200" dirty="0">
                          <a:solidFill>
                            <a:schemeClr val="tx1"/>
                          </a:solidFill>
                          <a:latin typeface="Open Sans"/>
                          <a:ea typeface="Verdana" panose="020B0604030504040204" pitchFamily="34" charset="0"/>
                          <a:cs typeface="Arial" panose="020B0604020202020204" pitchFamily="34" charset="0"/>
                        </a:rPr>
                        <a:t>Project Mentor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kern="1200" dirty="0">
                          <a:solidFill>
                            <a:schemeClr val="tx1"/>
                          </a:solidFill>
                          <a:latin typeface="Open Sans"/>
                          <a:ea typeface="Verdana" panose="020B0604030504040204" pitchFamily="34" charset="0"/>
                          <a:cs typeface="Arial" panose="020B0604020202020204" pitchFamily="34" charset="0"/>
                        </a:rPr>
                        <a:t>Mob: +91 9899114448</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7726066"/>
                  </a:ext>
                </a:extLst>
              </a:tr>
              <a:tr h="216859">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kern="1200" dirty="0">
                          <a:solidFill>
                            <a:schemeClr val="tx1"/>
                          </a:solidFill>
                          <a:latin typeface="Open Sans"/>
                          <a:ea typeface="Verdana" panose="020B0604030504040204" pitchFamily="34" charset="0"/>
                          <a:cs typeface="Arial" panose="020B0604020202020204" pitchFamily="34" charset="0"/>
                        </a:rPr>
                        <a:t>Tel: +91.120.452.3901</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9171795"/>
                  </a:ext>
                </a:extLst>
              </a:tr>
              <a:tr h="244806">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kern="1200" dirty="0">
                          <a:solidFill>
                            <a:schemeClr val="tx1"/>
                          </a:solidFill>
                          <a:latin typeface="Open Sans"/>
                          <a:ea typeface="Verdana" panose="020B0604030504040204" pitchFamily="34" charset="0"/>
                          <a:cs typeface="Arial" panose="020B0604020202020204" pitchFamily="34" charset="0"/>
                        </a:rPr>
                        <a:t>E-mail: karan.chechi@techsciresearch.com</a:t>
                      </a:r>
                    </a:p>
                  </a:txBody>
                  <a:tcPr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475958"/>
                  </a:ext>
                </a:extLst>
              </a:tr>
              <a:tr h="216859">
                <a:tc rowSpan="3">
                  <a:txBody>
                    <a:bodyPr/>
                    <a:lstStyle/>
                    <a:p>
                      <a:pPr algn="ctr" fontAlgn="ctr"/>
                      <a:r>
                        <a:rPr lang="en-US" sz="1200" kern="1200" dirty="0">
                          <a:solidFill>
                            <a:schemeClr val="tx1"/>
                          </a:solidFill>
                          <a:latin typeface="Open Sans"/>
                          <a:ea typeface="Verdana" panose="020B0604030504040204" pitchFamily="34" charset="0"/>
                          <a:cs typeface="Arial" panose="020B0604020202020204" pitchFamily="34" charset="0"/>
                        </a:rPr>
                        <a:t>Mr. Vikas Yadav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1200" kern="1200" dirty="0">
                          <a:solidFill>
                            <a:schemeClr val="tx1"/>
                          </a:solidFill>
                          <a:latin typeface="Open Sans"/>
                          <a:ea typeface="Verdana" panose="020B0604030504040204" pitchFamily="34" charset="0"/>
                          <a:cs typeface="Arial" panose="020B0604020202020204" pitchFamily="34" charset="0"/>
                        </a:rPr>
                        <a:t>Consultant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kern="1200" dirty="0">
                          <a:solidFill>
                            <a:schemeClr val="tx1"/>
                          </a:solidFill>
                          <a:latin typeface="Open Sans"/>
                          <a:ea typeface="Verdana" panose="020B0604030504040204" pitchFamily="34" charset="0"/>
                          <a:cs typeface="Arial" panose="020B0604020202020204" pitchFamily="34" charset="0"/>
                        </a:rPr>
                        <a:t>Mob: +91 9560913535</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4704515"/>
                  </a:ext>
                </a:extLst>
              </a:tr>
              <a:tr h="216859">
                <a:tc vMerge="1">
                  <a:txBody>
                    <a:bodyPr/>
                    <a:lstStyle/>
                    <a:p>
                      <a:endParaRPr lang="en-US"/>
                    </a:p>
                  </a:txBody>
                  <a:tcPr/>
                </a:tc>
                <a:tc vMerge="1">
                  <a:txBody>
                    <a:bodyPr/>
                    <a:lstStyle/>
                    <a:p>
                      <a:endParaRPr lang="en-US"/>
                    </a:p>
                  </a:txBody>
                  <a:tcPr/>
                </a:tc>
                <a:tc>
                  <a:txBody>
                    <a:bodyPr/>
                    <a:lstStyle/>
                    <a:p>
                      <a:pPr algn="l" fontAlgn="ctr"/>
                      <a:r>
                        <a:rPr lang="en-US" sz="1200" kern="1200" dirty="0">
                          <a:solidFill>
                            <a:schemeClr val="tx1"/>
                          </a:solidFill>
                          <a:latin typeface="Open Sans"/>
                          <a:ea typeface="Verdana" panose="020B0604030504040204" pitchFamily="34" charset="0"/>
                          <a:cs typeface="Arial" panose="020B0604020202020204" pitchFamily="34" charset="0"/>
                        </a:rPr>
                        <a:t>Tel: +91.120.452.3954</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8503562"/>
                  </a:ext>
                </a:extLst>
              </a:tr>
              <a:tr h="0">
                <a:tc vMerge="1">
                  <a:txBody>
                    <a:bodyPr/>
                    <a:lstStyle/>
                    <a:p>
                      <a:endParaRPr lang="en-US"/>
                    </a:p>
                  </a:txBody>
                  <a:tcPr/>
                </a:tc>
                <a:tc vMerge="1">
                  <a:txBody>
                    <a:bodyPr/>
                    <a:lstStyle/>
                    <a:p>
                      <a:endParaRPr lang="en-US"/>
                    </a:p>
                  </a:txBody>
                  <a:tcPr/>
                </a:tc>
                <a:tc>
                  <a:txBody>
                    <a:bodyPr/>
                    <a:lstStyle/>
                    <a:p>
                      <a:pPr algn="l" fontAlgn="b"/>
                      <a:r>
                        <a:rPr lang="en-US" sz="1200" kern="1200" dirty="0">
                          <a:solidFill>
                            <a:schemeClr val="tx1"/>
                          </a:solidFill>
                          <a:latin typeface="Open Sans"/>
                          <a:ea typeface="Verdana" panose="020B0604030504040204" pitchFamily="34" charset="0"/>
                          <a:cs typeface="Arial" panose="020B0604020202020204" pitchFamily="34" charset="0"/>
                        </a:rPr>
                        <a:t>E-mail: vikas.yadav@techsciresearch.com</a:t>
                      </a:r>
                    </a:p>
                  </a:txBody>
                  <a:tcPr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5427255"/>
                  </a:ext>
                </a:extLst>
              </a:tr>
            </a:tbl>
          </a:graphicData>
        </a:graphic>
      </p:graphicFrame>
      <p:graphicFrame>
        <p:nvGraphicFramePr>
          <p:cNvPr id="11" name="Table 10">
            <a:extLst>
              <a:ext uri="{FF2B5EF4-FFF2-40B4-BE49-F238E27FC236}">
                <a16:creationId xmlns:a16="http://schemas.microsoft.com/office/drawing/2014/main" id="{673E9AF1-0FEE-4C9D-8D3B-C6055F343284}"/>
              </a:ext>
            </a:extLst>
          </p:cNvPr>
          <p:cNvGraphicFramePr>
            <a:graphicFrameLocks noGrp="1"/>
          </p:cNvGraphicFramePr>
          <p:nvPr>
            <p:extLst>
              <p:ext uri="{D42A27DB-BD31-4B8C-83A1-F6EECF244321}">
                <p14:modId xmlns:p14="http://schemas.microsoft.com/office/powerpoint/2010/main" val="2232937726"/>
              </p:ext>
            </p:extLst>
          </p:nvPr>
        </p:nvGraphicFramePr>
        <p:xfrm>
          <a:off x="720023" y="1449985"/>
          <a:ext cx="7632490" cy="1288427"/>
        </p:xfrm>
        <a:graphic>
          <a:graphicData uri="http://schemas.openxmlformats.org/drawingml/2006/table">
            <a:tbl>
              <a:tblPr/>
              <a:tblGrid>
                <a:gridCol w="2012813">
                  <a:extLst>
                    <a:ext uri="{9D8B030D-6E8A-4147-A177-3AD203B41FA5}">
                      <a16:colId xmlns:a16="http://schemas.microsoft.com/office/drawing/2014/main" val="2611296789"/>
                    </a:ext>
                  </a:extLst>
                </a:gridCol>
                <a:gridCol w="1537252">
                  <a:extLst>
                    <a:ext uri="{9D8B030D-6E8A-4147-A177-3AD203B41FA5}">
                      <a16:colId xmlns:a16="http://schemas.microsoft.com/office/drawing/2014/main" val="1685267522"/>
                    </a:ext>
                  </a:extLst>
                </a:gridCol>
                <a:gridCol w="4082425">
                  <a:extLst>
                    <a:ext uri="{9D8B030D-6E8A-4147-A177-3AD203B41FA5}">
                      <a16:colId xmlns:a16="http://schemas.microsoft.com/office/drawing/2014/main" val="4104164912"/>
                    </a:ext>
                  </a:extLst>
                </a:gridCol>
              </a:tblGrid>
              <a:tr h="436682">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Name</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Project Role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Contact Information</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extLst>
                  <a:ext uri="{0D108BD9-81ED-4DB2-BD59-A6C34878D82A}">
                    <a16:rowId xmlns:a16="http://schemas.microsoft.com/office/drawing/2014/main" val="3154106235"/>
                  </a:ext>
                </a:extLst>
              </a:tr>
              <a:tr h="851745">
                <a:tc>
                  <a:txBody>
                    <a:bodyPr/>
                    <a:lstStyle/>
                    <a:p>
                      <a:pPr marL="0" algn="ctr" defTabSz="914400" rtl="0" eaLnBrk="1" fontAlgn="b" latinLnBrk="0" hangingPunct="1">
                        <a:lnSpc>
                          <a:spcPct val="150000"/>
                        </a:lnSpc>
                      </a:pPr>
                      <a:r>
                        <a:rPr lang="en-US" sz="1200" kern="1200" dirty="0">
                          <a:solidFill>
                            <a:schemeClr val="tx1"/>
                          </a:solidFill>
                          <a:latin typeface="Open Sans"/>
                          <a:ea typeface="Verdana" panose="020B0604030504040204" pitchFamily="34" charset="0"/>
                          <a:cs typeface="Arial" panose="020B0604020202020204" pitchFamily="34" charset="0"/>
                        </a:rPr>
                        <a:t>Isomi Shimoda</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lnSpc>
                          <a:spcPct val="150000"/>
                        </a:lnSpc>
                      </a:pPr>
                      <a:r>
                        <a:rPr lang="en-US" sz="1200" kern="1200" dirty="0">
                          <a:solidFill>
                            <a:schemeClr val="tx1"/>
                          </a:solidFill>
                          <a:latin typeface="Open Sans"/>
                          <a:ea typeface="Verdana" panose="020B0604030504040204" pitchFamily="34" charset="0"/>
                          <a:cs typeface="Arial" panose="020B0604020202020204" pitchFamily="34" charset="0"/>
                        </a:rPr>
                        <a:t>Client Contact</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b" latinLnBrk="0" hangingPunct="1">
                        <a:lnSpc>
                          <a:spcPct val="150000"/>
                        </a:lnSpc>
                      </a:pPr>
                      <a:r>
                        <a:rPr lang="en-US" sz="1200" kern="1200" dirty="0">
                          <a:solidFill>
                            <a:schemeClr val="tx1"/>
                          </a:solidFill>
                          <a:latin typeface="Open Sans"/>
                          <a:ea typeface="Verdana" panose="020B0604030504040204" pitchFamily="34" charset="0"/>
                          <a:cs typeface="Arial" panose="020B0604020202020204" pitchFamily="34" charset="0"/>
                        </a:rPr>
                        <a:t>Mob: 81-44-952-0102 </a:t>
                      </a:r>
                    </a:p>
                    <a:p>
                      <a:pPr marL="0" algn="l" defTabSz="914400" rtl="0" eaLnBrk="1" fontAlgn="b" latinLnBrk="0" hangingPunct="1">
                        <a:lnSpc>
                          <a:spcPct val="150000"/>
                        </a:lnSpc>
                      </a:pPr>
                      <a:r>
                        <a:rPr lang="en-US" sz="1200" kern="1200" dirty="0">
                          <a:solidFill>
                            <a:schemeClr val="tx1"/>
                          </a:solidFill>
                          <a:latin typeface="Open Sans"/>
                          <a:ea typeface="Verdana" panose="020B0604030504040204" pitchFamily="34" charset="0"/>
                          <a:cs typeface="Arial" panose="020B0604020202020204" pitchFamily="34" charset="0"/>
                        </a:rPr>
                        <a:t>Email: shimoda@gii.co.jp</a:t>
                      </a:r>
                    </a:p>
                  </a:txBody>
                  <a:tcPr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211674"/>
                  </a:ext>
                </a:extLst>
              </a:tr>
            </a:tbl>
          </a:graphicData>
        </a:graphic>
      </p:graphicFrame>
    </p:spTree>
    <p:extLst>
      <p:ext uri="{BB962C8B-B14F-4D97-AF65-F5344CB8AC3E}">
        <p14:creationId xmlns:p14="http://schemas.microsoft.com/office/powerpoint/2010/main" val="182604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dirty="0"/>
              <a:t>Communication Plan</a:t>
            </a:r>
          </a:p>
        </p:txBody>
      </p:sp>
      <p:sp>
        <p:nvSpPr>
          <p:cNvPr id="6" name="Subtitle 2">
            <a:extLst>
              <a:ext uri="{FF2B5EF4-FFF2-40B4-BE49-F238E27FC236}">
                <a16:creationId xmlns:a16="http://schemas.microsoft.com/office/drawing/2014/main" id="{71AFFFDB-69C4-4E3B-98CB-24A6CC10F582}"/>
              </a:ext>
            </a:extLst>
          </p:cNvPr>
          <p:cNvSpPr>
            <a:spLocks noGrp="1"/>
          </p:cNvSpPr>
          <p:nvPr/>
        </p:nvSpPr>
        <p:spPr>
          <a:xfrm>
            <a:off x="175592" y="820946"/>
            <a:ext cx="8427474" cy="5407576"/>
          </a:xfrm>
          <a:prstGeom prst="rect">
            <a:avLst/>
          </a:prstGeom>
          <a:ln>
            <a:noFill/>
          </a:ln>
        </p:spPr>
        <p:style>
          <a:lnRef idx="2">
            <a:schemeClr val="accent3"/>
          </a:lnRef>
          <a:fillRef idx="1">
            <a:schemeClr val="lt1"/>
          </a:fillRef>
          <a:effectRef idx="0">
            <a:schemeClr val="accent3"/>
          </a:effectRef>
          <a:fontRef idx="minor">
            <a:schemeClr val="dk1"/>
          </a:fontRef>
        </p:style>
        <p:txBody>
          <a:bodyPr anchor="t"/>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nSpc>
                <a:spcPct val="150000"/>
              </a:lnSpc>
              <a:buNone/>
            </a:pPr>
            <a:r>
              <a:rPr lang="en-US" sz="1200" dirty="0">
                <a:latin typeface="Arial" panose="020B0604020202020204" pitchFamily="34" charset="0"/>
                <a:cs typeface="Arial" panose="020B0604020202020204" pitchFamily="34" charset="0"/>
              </a:rPr>
              <a:t>Our communications plan consists of a series of planned communications (both written and verbal) – to make certain that all parties are kept fully informed during the course of project. In addition to these planned communications, ad-hoc communications will occur throughout the project; using email, phone, and instant message for this purpose. Contact information for the GII/ Client  and Supplier Research Consultant will be finalized during the study kick-off.</a:t>
            </a:r>
          </a:p>
          <a:p>
            <a:pPr marL="0" indent="0">
              <a:lnSpc>
                <a:spcPct val="150000"/>
              </a:lnSpc>
              <a:buNone/>
            </a:pPr>
            <a:r>
              <a:rPr lang="en-US" sz="1200" b="1" dirty="0">
                <a:latin typeface="Arial" panose="020B0604020202020204" pitchFamily="34" charset="0"/>
                <a:cs typeface="Arial" panose="020B0604020202020204" pitchFamily="34" charset="0"/>
              </a:rPr>
              <a:t>Project Kick-off:</a:t>
            </a:r>
            <a:r>
              <a:rPr lang="en-US" sz="1200" dirty="0">
                <a:latin typeface="Arial" panose="020B0604020202020204" pitchFamily="34" charset="0"/>
                <a:cs typeface="Arial" panose="020B0604020202020204" pitchFamily="34" charset="0"/>
              </a:rPr>
              <a:t> At the beginning of the project, Supplier will conduct a conference call with the company, which we refer to as the Project Kick-off. The purpose of this meeting is to discuss the scope of the project thoroughly. In this discussion, we will finalize the project objective, scope, methodology, deliverable format, project schedule including any interim deliverables, and communications plan, and their schedule and process. </a:t>
            </a:r>
          </a:p>
          <a:p>
            <a:pPr marL="0" indent="0">
              <a:lnSpc>
                <a:spcPct val="150000"/>
              </a:lnSpc>
              <a:buNone/>
            </a:pPr>
            <a:r>
              <a:rPr lang="en-US" sz="1200" b="1" dirty="0">
                <a:latin typeface="Arial" panose="020B0604020202020204" pitchFamily="34" charset="0"/>
                <a:cs typeface="Arial" panose="020B0604020202020204" pitchFamily="34" charset="0"/>
              </a:rPr>
              <a:t>Project Status Report:</a:t>
            </a:r>
            <a:r>
              <a:rPr lang="en-US" sz="1200" dirty="0">
                <a:latin typeface="Arial" panose="020B0604020202020204" pitchFamily="34" charset="0"/>
                <a:cs typeface="Arial" panose="020B0604020202020204" pitchFamily="34" charset="0"/>
              </a:rPr>
              <a:t> Supplier will prepare an overall project update on a regular (generally once a week) basis. This will be written in email format and will include an overview of the status of the project and the immediate action points. The days and timings of the Project Status Report and subsequent Project Status Conference Calls will be decided upon during the Project Kick-off.</a:t>
            </a:r>
          </a:p>
          <a:p>
            <a:pPr marL="0" indent="0">
              <a:lnSpc>
                <a:spcPct val="150000"/>
              </a:lnSpc>
              <a:buNone/>
            </a:pPr>
            <a:r>
              <a:rPr lang="en-US" sz="1200" b="1" dirty="0">
                <a:latin typeface="Arial" panose="020B0604020202020204" pitchFamily="34" charset="0"/>
                <a:cs typeface="Arial" panose="020B0604020202020204" pitchFamily="34" charset="0"/>
              </a:rPr>
              <a:t>Project Status Conference Call:</a:t>
            </a:r>
            <a:r>
              <a:rPr lang="en-US" sz="1200" dirty="0">
                <a:latin typeface="Arial" panose="020B0604020202020204" pitchFamily="34" charset="0"/>
                <a:cs typeface="Arial" panose="020B0604020202020204" pitchFamily="34" charset="0"/>
              </a:rPr>
              <a:t> The Project Status Conference Calls are held on a scheduled basis (generally weekly) the day following receipt of the Project Status Report. During these discussions, supplier and client/GII review the status of the project and address any issues that may have arisen.</a:t>
            </a:r>
          </a:p>
          <a:p>
            <a:pPr marL="0" indent="0">
              <a:lnSpc>
                <a:spcPct val="150000"/>
              </a:lnSpc>
              <a:buNone/>
            </a:pPr>
            <a:r>
              <a:rPr lang="en-US" sz="1200" b="1" dirty="0">
                <a:latin typeface="Arial" panose="020B0604020202020204" pitchFamily="34" charset="0"/>
                <a:cs typeface="Arial" panose="020B0604020202020204" pitchFamily="34" charset="0"/>
              </a:rPr>
              <a:t>Project Status Conference Call Summary:</a:t>
            </a:r>
            <a:r>
              <a:rPr lang="en-US" sz="1200" dirty="0">
                <a:latin typeface="Arial" panose="020B0604020202020204" pitchFamily="34" charset="0"/>
                <a:cs typeface="Arial" panose="020B0604020202020204" pitchFamily="34" charset="0"/>
              </a:rPr>
              <a:t> After each Project Status Conference Call, Supplier will send a summary of the discussion to all the participants via email.</a:t>
            </a:r>
          </a:p>
        </p:txBody>
      </p:sp>
    </p:spTree>
    <p:extLst>
      <p:ext uri="{BB962C8B-B14F-4D97-AF65-F5344CB8AC3E}">
        <p14:creationId xmlns:p14="http://schemas.microsoft.com/office/powerpoint/2010/main" val="362847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dirty="0"/>
              <a:t>Investment Figures</a:t>
            </a:r>
          </a:p>
        </p:txBody>
      </p:sp>
      <p:sp>
        <p:nvSpPr>
          <p:cNvPr id="10" name="TextBox 9">
            <a:extLst>
              <a:ext uri="{FF2B5EF4-FFF2-40B4-BE49-F238E27FC236}">
                <a16:creationId xmlns:a16="http://schemas.microsoft.com/office/drawing/2014/main" id="{47229768-FD41-4349-965C-52515C858998}"/>
              </a:ext>
            </a:extLst>
          </p:cNvPr>
          <p:cNvSpPr txBox="1"/>
          <p:nvPr/>
        </p:nvSpPr>
        <p:spPr>
          <a:xfrm>
            <a:off x="381970" y="1057639"/>
            <a:ext cx="8147220" cy="1607941"/>
          </a:xfrm>
          <a:prstGeom prst="rect">
            <a:avLst/>
          </a:prstGeom>
          <a:noFill/>
        </p:spPr>
        <p:txBody>
          <a:bodyPr wrap="square" rtlCol="0">
            <a:spAutoFit/>
          </a:bodyPr>
          <a:lstStyle/>
          <a:p>
            <a:pPr>
              <a:lnSpc>
                <a:spcPts val="2000"/>
              </a:lnSpc>
            </a:pPr>
            <a:r>
              <a:rPr lang="en-US" sz="1400" dirty="0">
                <a:latin typeface="Arial" panose="020B0604020202020204" pitchFamily="34" charset="0"/>
                <a:cs typeface="Arial" panose="020B0604020202020204" pitchFamily="34" charset="0"/>
              </a:rPr>
              <a:t>TechSci Research estimates that total investment figure is:</a:t>
            </a: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352C8BC-03E8-4336-B4D5-72F80E000606}"/>
              </a:ext>
            </a:extLst>
          </p:cNvPr>
          <p:cNvGraphicFramePr>
            <a:graphicFrameLocks noGrp="1"/>
          </p:cNvGraphicFramePr>
          <p:nvPr>
            <p:extLst>
              <p:ext uri="{D42A27DB-BD31-4B8C-83A1-F6EECF244321}">
                <p14:modId xmlns:p14="http://schemas.microsoft.com/office/powerpoint/2010/main" val="3542351846"/>
              </p:ext>
            </p:extLst>
          </p:nvPr>
        </p:nvGraphicFramePr>
        <p:xfrm>
          <a:off x="429464" y="1456952"/>
          <a:ext cx="8332566" cy="899916"/>
        </p:xfrm>
        <a:graphic>
          <a:graphicData uri="http://schemas.openxmlformats.org/drawingml/2006/table">
            <a:tbl>
              <a:tblPr firstRow="1" firstCol="1" bandRow="1" bandCol="1">
                <a:tableStyleId>{073A0DAA-6AF3-43AB-8588-CEC1D06C72B9}</a:tableStyleId>
              </a:tblPr>
              <a:tblGrid>
                <a:gridCol w="4629374">
                  <a:extLst>
                    <a:ext uri="{9D8B030D-6E8A-4147-A177-3AD203B41FA5}">
                      <a16:colId xmlns:a16="http://schemas.microsoft.com/office/drawing/2014/main" val="2960200250"/>
                    </a:ext>
                  </a:extLst>
                </a:gridCol>
                <a:gridCol w="3703192">
                  <a:extLst>
                    <a:ext uri="{9D8B030D-6E8A-4147-A177-3AD203B41FA5}">
                      <a16:colId xmlns:a16="http://schemas.microsoft.com/office/drawing/2014/main" val="20002"/>
                    </a:ext>
                  </a:extLst>
                </a:gridCol>
              </a:tblGrid>
              <a:tr h="442688">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b="1" kern="1200" spc="-15" dirty="0">
                          <a:solidFill>
                            <a:schemeClr val="bg1"/>
                          </a:solidFill>
                          <a:effectLst/>
                          <a:latin typeface="Arial" panose="020B0604020202020204" pitchFamily="34" charset="0"/>
                          <a:ea typeface="Times New Roman"/>
                          <a:cs typeface="Arial" panose="020B0604020202020204" pitchFamily="34" charset="0"/>
                        </a:rPr>
                        <a:t>Scope</a:t>
                      </a:r>
                    </a:p>
                  </a:txBody>
                  <a:tcPr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b="1" kern="1200" spc="-15" dirty="0">
                          <a:solidFill>
                            <a:schemeClr val="bg1"/>
                          </a:solidFill>
                          <a:effectLst/>
                          <a:latin typeface="Arial" panose="020B0604020202020204" pitchFamily="34" charset="0"/>
                          <a:ea typeface="Times New Roman"/>
                          <a:cs typeface="Arial" panose="020B0604020202020204" pitchFamily="34" charset="0"/>
                        </a:rPr>
                        <a:t>USD</a:t>
                      </a:r>
                    </a:p>
                  </a:txBody>
                  <a:tcPr marT="45734" marB="45734" anchor="ctr">
                    <a:solidFill>
                      <a:srgbClr val="215F63"/>
                    </a:solidFill>
                  </a:tcPr>
                </a:tc>
                <a:extLst>
                  <a:ext uri="{0D108BD9-81ED-4DB2-BD59-A6C34878D82A}">
                    <a16:rowId xmlns:a16="http://schemas.microsoft.com/office/drawing/2014/main" val="12151734"/>
                  </a:ext>
                </a:extLst>
              </a:tr>
              <a:tr h="398424">
                <a:tc>
                  <a:txBody>
                    <a:bodyPr/>
                    <a:lstStyle/>
                    <a:p>
                      <a:r>
                        <a:rPr lang="en-US" sz="1200" b="1" dirty="0">
                          <a:latin typeface="Open Sans"/>
                          <a:cs typeface="Arial" panose="020B0604020202020204" pitchFamily="34" charset="0"/>
                        </a:rPr>
                        <a:t>COMPETITIVE INTELLIGENCE STUDY -A GLOBAL COMPANY OPERATING IN SURFACE TREATMENT</a:t>
                      </a: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b="1" spc="-15" dirty="0">
                          <a:solidFill>
                            <a:schemeClr val="tx1"/>
                          </a:solidFill>
                          <a:effectLst/>
                          <a:latin typeface="Arial" panose="020B0604020202020204" pitchFamily="34" charset="0"/>
                          <a:ea typeface="Times New Roman"/>
                          <a:cs typeface="Arial" panose="020B0604020202020204" pitchFamily="34" charset="0"/>
                        </a:rPr>
                        <a:t>9,800 </a:t>
                      </a:r>
                      <a:r>
                        <a:rPr lang="en-US" sz="1200" b="1" kern="1200" spc="-15" dirty="0">
                          <a:solidFill>
                            <a:schemeClr val="tx1"/>
                          </a:solidFill>
                          <a:effectLst/>
                          <a:latin typeface="Arial" panose="020B0604020202020204" pitchFamily="34" charset="0"/>
                          <a:ea typeface="Times New Roman"/>
                          <a:cs typeface="Arial" panose="020B0604020202020204" pitchFamily="34" charset="0"/>
                        </a:rPr>
                        <a:t>(exclusive of GII’s margin)</a:t>
                      </a:r>
                      <a:endParaRPr lang="en-US" sz="1200" b="1"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2444322154"/>
                  </a:ext>
                </a:extLst>
              </a:tr>
            </a:tbl>
          </a:graphicData>
        </a:graphic>
      </p:graphicFrame>
      <p:sp>
        <p:nvSpPr>
          <p:cNvPr id="9" name="TextBox 8">
            <a:extLst>
              <a:ext uri="{FF2B5EF4-FFF2-40B4-BE49-F238E27FC236}">
                <a16:creationId xmlns:a16="http://schemas.microsoft.com/office/drawing/2014/main" id="{E0167510-3A34-4BD3-8F64-04C535711887}"/>
              </a:ext>
            </a:extLst>
          </p:cNvPr>
          <p:cNvSpPr txBox="1"/>
          <p:nvPr/>
        </p:nvSpPr>
        <p:spPr>
          <a:xfrm>
            <a:off x="447307" y="3079002"/>
            <a:ext cx="8147220" cy="838499"/>
          </a:xfrm>
          <a:prstGeom prst="rect">
            <a:avLst/>
          </a:prstGeom>
          <a:noFill/>
        </p:spPr>
        <p:txBody>
          <a:bodyPr wrap="square" rtlCol="0">
            <a:spAutoFit/>
          </a:bodyPr>
          <a:lstStyle/>
          <a:p>
            <a:pPr algn="just">
              <a:lnSpc>
                <a:spcPts val="2000"/>
              </a:lnSpc>
            </a:pPr>
            <a:r>
              <a:rPr lang="en-US" sz="1400" dirty="0">
                <a:latin typeface="Arial" panose="020B0604020202020204" pitchFamily="34" charset="0"/>
                <a:cs typeface="Arial" panose="020B0604020202020204" pitchFamily="34" charset="0"/>
              </a:rPr>
              <a:t>The above-mentioned price includes all the elements involved in conducting project, such as project preparation, questionnaire designing, primary research, time spent on desk research, project reporting and project deliverables. </a:t>
            </a:r>
          </a:p>
        </p:txBody>
      </p:sp>
      <p:graphicFrame>
        <p:nvGraphicFramePr>
          <p:cNvPr id="6" name="Table 5">
            <a:extLst>
              <a:ext uri="{FF2B5EF4-FFF2-40B4-BE49-F238E27FC236}">
                <a16:creationId xmlns:a16="http://schemas.microsoft.com/office/drawing/2014/main" id="{404151B0-8553-4189-A08B-F8E31583CD55}"/>
              </a:ext>
            </a:extLst>
          </p:cNvPr>
          <p:cNvGraphicFramePr>
            <a:graphicFrameLocks noGrp="1"/>
          </p:cNvGraphicFramePr>
          <p:nvPr>
            <p:extLst>
              <p:ext uri="{D42A27DB-BD31-4B8C-83A1-F6EECF244321}">
                <p14:modId xmlns:p14="http://schemas.microsoft.com/office/powerpoint/2010/main" val="3700085954"/>
              </p:ext>
            </p:extLst>
          </p:nvPr>
        </p:nvGraphicFramePr>
        <p:xfrm>
          <a:off x="381970" y="4691984"/>
          <a:ext cx="7938657" cy="1392988"/>
        </p:xfrm>
        <a:graphic>
          <a:graphicData uri="http://schemas.openxmlformats.org/drawingml/2006/table">
            <a:tbl>
              <a:tblPr firstRow="1" firstCol="1" bandRow="1" bandCol="1">
                <a:tableStyleId>{073A0DAA-6AF3-43AB-8588-CEC1D06C72B9}</a:tableStyleId>
              </a:tblPr>
              <a:tblGrid>
                <a:gridCol w="2646219">
                  <a:extLst>
                    <a:ext uri="{9D8B030D-6E8A-4147-A177-3AD203B41FA5}">
                      <a16:colId xmlns:a16="http://schemas.microsoft.com/office/drawing/2014/main" val="20000"/>
                    </a:ext>
                  </a:extLst>
                </a:gridCol>
                <a:gridCol w="2646219">
                  <a:extLst>
                    <a:ext uri="{9D8B030D-6E8A-4147-A177-3AD203B41FA5}">
                      <a16:colId xmlns:a16="http://schemas.microsoft.com/office/drawing/2014/main" val="20001"/>
                    </a:ext>
                  </a:extLst>
                </a:gridCol>
                <a:gridCol w="2646219">
                  <a:extLst>
                    <a:ext uri="{9D8B030D-6E8A-4147-A177-3AD203B41FA5}">
                      <a16:colId xmlns:a16="http://schemas.microsoft.com/office/drawing/2014/main" val="20002"/>
                    </a:ext>
                  </a:extLst>
                </a:gridCol>
              </a:tblGrid>
              <a:tr h="348247">
                <a:tc gridSpan="3">
                  <a:txBody>
                    <a:bodyPr/>
                    <a:lstStyle/>
                    <a:p>
                      <a:pPr marL="0" marR="0" algn="l">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spc="-15" dirty="0">
                          <a:effectLst/>
                          <a:latin typeface="Arial" panose="020B0604020202020204" pitchFamily="34" charset="0"/>
                          <a:cs typeface="Arial" panose="020B0604020202020204" pitchFamily="34" charset="0"/>
                        </a:rPr>
                        <a:t>PAYMENT SCHEDULE</a:t>
                      </a: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extLst>
                  <a:ext uri="{0D108BD9-81ED-4DB2-BD59-A6C34878D82A}">
                    <a16:rowId xmlns:a16="http://schemas.microsoft.com/office/drawing/2014/main" val="10003"/>
                  </a:ext>
                </a:extLst>
              </a:tr>
              <a:tr h="348247">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Stages</a:t>
                      </a:r>
                      <a:endParaRPr lang="en-US" sz="12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Payment Schedule</a:t>
                      </a:r>
                      <a:endParaRPr lang="en-US" sz="12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Payment, US$</a:t>
                      </a: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10000"/>
                  </a:ext>
                </a:extLst>
              </a:tr>
              <a:tr h="348247">
                <a:tc rowSpan="2">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Overall Project Scope</a:t>
                      </a:r>
                      <a:endParaRPr lang="en-US" sz="1200" b="1" kern="1200" spc="-15" dirty="0">
                        <a:solidFill>
                          <a:schemeClr val="tx1"/>
                        </a:solidFill>
                        <a:effectLst/>
                        <a:latin typeface="Arial" panose="020B0604020202020204" pitchFamily="34" charset="0"/>
                        <a:ea typeface="+mn-ea"/>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Initiation of the study</a:t>
                      </a:r>
                      <a:endParaRPr lang="en-US" sz="12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50%</a:t>
                      </a:r>
                      <a:endParaRPr lang="en-US" sz="12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10001"/>
                  </a:ext>
                </a:extLst>
              </a:tr>
              <a:tr h="348247">
                <a:tc vMerge="1">
                  <a:txBody>
                    <a:bodyPr/>
                    <a:lstStyle/>
                    <a:p>
                      <a:pPr marL="0" marR="0" algn="l"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kern="1200" spc="-15" dirty="0">
                        <a:solidFill>
                          <a:schemeClr val="tx1"/>
                        </a:solidFill>
                        <a:effectLst/>
                        <a:latin typeface="Arial" panose="020B0604020202020204" pitchFamily="34" charset="0"/>
                        <a:ea typeface="+mn-ea"/>
                        <a:cs typeface="Arial" panose="020B0604020202020204" pitchFamily="34" charset="0"/>
                      </a:endParaRPr>
                    </a:p>
                  </a:txBody>
                  <a:tcPr marL="274320" marT="45734" marB="45734" anchor="ctr">
                    <a:solidFill>
                      <a:schemeClr val="accent6">
                        <a:lumMod val="5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solidFill>
                            <a:schemeClr val="tx1"/>
                          </a:solidFill>
                          <a:effectLst/>
                          <a:latin typeface="Arial" panose="020B0604020202020204" pitchFamily="34" charset="0"/>
                          <a:ea typeface="Times New Roman"/>
                          <a:cs typeface="Arial" panose="020B0604020202020204" pitchFamily="34" charset="0"/>
                        </a:rPr>
                        <a:t>Final report submission</a:t>
                      </a: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solidFill>
                            <a:schemeClr val="tx1"/>
                          </a:solidFill>
                          <a:effectLst/>
                          <a:latin typeface="Arial" panose="020B0604020202020204" pitchFamily="34" charset="0"/>
                          <a:ea typeface="Times New Roman"/>
                          <a:cs typeface="Arial" panose="020B0604020202020204" pitchFamily="34" charset="0"/>
                        </a:rPr>
                        <a:t>50%</a:t>
                      </a:r>
                    </a:p>
                  </a:txBody>
                  <a:tcPr marT="45734" marB="45734" anchor="ctr">
                    <a:solidFill>
                      <a:srgbClr val="E2F0D9"/>
                    </a:solidFill>
                  </a:tcPr>
                </a:tc>
                <a:extLst>
                  <a:ext uri="{0D108BD9-81ED-4DB2-BD59-A6C34878D82A}">
                    <a16:rowId xmlns:a16="http://schemas.microsoft.com/office/drawing/2014/main" val="15840855"/>
                  </a:ext>
                </a:extLst>
              </a:tr>
            </a:tbl>
          </a:graphicData>
        </a:graphic>
      </p:graphicFrame>
    </p:spTree>
    <p:extLst>
      <p:ext uri="{BB962C8B-B14F-4D97-AF65-F5344CB8AC3E}">
        <p14:creationId xmlns:p14="http://schemas.microsoft.com/office/powerpoint/2010/main" val="4092133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C0EDED2-2B42-4B52-ACD6-89D8A32941F3}"/>
              </a:ext>
            </a:extLst>
          </p:cNvPr>
          <p:cNvSpPr/>
          <p:nvPr/>
        </p:nvSpPr>
        <p:spPr>
          <a:xfrm>
            <a:off x="0" y="1213970"/>
            <a:ext cx="9144000" cy="24695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9D33"/>
              </a:solidFill>
            </a:endParaRPr>
          </a:p>
        </p:txBody>
      </p:sp>
      <p:sp>
        <p:nvSpPr>
          <p:cNvPr id="47" name="TextBox 46">
            <a:extLst>
              <a:ext uri="{FF2B5EF4-FFF2-40B4-BE49-F238E27FC236}">
                <a16:creationId xmlns:a16="http://schemas.microsoft.com/office/drawing/2014/main" id="{FBEFDB6C-DCD7-41C9-85BD-AE86431E344D}"/>
              </a:ext>
            </a:extLst>
          </p:cNvPr>
          <p:cNvSpPr txBox="1"/>
          <p:nvPr/>
        </p:nvSpPr>
        <p:spPr>
          <a:xfrm>
            <a:off x="-898347" y="668597"/>
            <a:ext cx="4279900" cy="307777"/>
          </a:xfrm>
          <a:prstGeom prst="rect">
            <a:avLst/>
          </a:prstGeom>
          <a:noFill/>
        </p:spPr>
        <p:txBody>
          <a:bodyPr wrap="square" rtlCol="0">
            <a:spAutoFit/>
          </a:bodyPr>
          <a:lstStyle/>
          <a:p>
            <a:pPr marL="401638" algn="ctr"/>
            <a:r>
              <a:rPr lang="en-US" sz="1400" b="1" dirty="0">
                <a:solidFill>
                  <a:schemeClr val="bg2">
                    <a:lumMod val="25000"/>
                  </a:schemeClr>
                </a:solidFill>
                <a:latin typeface="Arial" panose="020B0604020202020204" pitchFamily="34" charset="0"/>
                <a:ea typeface="Roboto" pitchFamily="2" charset="0"/>
                <a:cs typeface="Arial" panose="020B0604020202020204" pitchFamily="34" charset="0"/>
              </a:rPr>
              <a:t>WE ARE </a:t>
            </a:r>
            <a:r>
              <a:rPr lang="en-US" sz="1400" b="1" dirty="0">
                <a:solidFill>
                  <a:srgbClr val="94AA43"/>
                </a:solidFill>
                <a:latin typeface="Arial" panose="020B0604020202020204" pitchFamily="34" charset="0"/>
                <a:ea typeface="Roboto" pitchFamily="2" charset="0"/>
                <a:cs typeface="Arial" panose="020B0604020202020204" pitchFamily="34" charset="0"/>
              </a:rPr>
              <a:t>TECHSCI RESEARCH</a:t>
            </a:r>
          </a:p>
        </p:txBody>
      </p:sp>
      <p:pic>
        <p:nvPicPr>
          <p:cNvPr id="48" name="Picture 47">
            <a:extLst>
              <a:ext uri="{FF2B5EF4-FFF2-40B4-BE49-F238E27FC236}">
                <a16:creationId xmlns:a16="http://schemas.microsoft.com/office/drawing/2014/main" id="{B1DAE613-7031-4508-8EB6-4A75D6D6F1C7}"/>
              </a:ext>
            </a:extLst>
          </p:cNvPr>
          <p:cNvPicPr>
            <a:picLocks noChangeAspect="1"/>
          </p:cNvPicPr>
          <p:nvPr/>
        </p:nvPicPr>
        <p:blipFill>
          <a:blip r:embed="rId2">
            <a:duotone>
              <a:prstClr val="black"/>
              <a:schemeClr val="accent1">
                <a:tint val="45000"/>
                <a:satMod val="400000"/>
              </a:schemeClr>
            </a:duotone>
          </a:blip>
          <a:stretch>
            <a:fillRect/>
          </a:stretch>
        </p:blipFill>
        <p:spPr>
          <a:xfrm>
            <a:off x="6569185" y="1846380"/>
            <a:ext cx="1361440" cy="1354721"/>
          </a:xfrm>
          <a:prstGeom prst="rect">
            <a:avLst/>
          </a:prstGeom>
          <a:ln>
            <a:noFill/>
          </a:ln>
          <a:effectLst/>
        </p:spPr>
      </p:pic>
      <p:sp>
        <p:nvSpPr>
          <p:cNvPr id="49" name="TextBox 48">
            <a:extLst>
              <a:ext uri="{FF2B5EF4-FFF2-40B4-BE49-F238E27FC236}">
                <a16:creationId xmlns:a16="http://schemas.microsoft.com/office/drawing/2014/main" id="{A3C2A68B-EBA3-483E-9BA5-00C7CF27115B}"/>
              </a:ext>
            </a:extLst>
          </p:cNvPr>
          <p:cNvSpPr txBox="1"/>
          <p:nvPr/>
        </p:nvSpPr>
        <p:spPr>
          <a:xfrm>
            <a:off x="158562" y="1317323"/>
            <a:ext cx="5644554" cy="2323713"/>
          </a:xfrm>
          <a:prstGeom prst="rect">
            <a:avLst/>
          </a:prstGeom>
          <a:noFill/>
        </p:spPr>
        <p:txBody>
          <a:bodyPr wrap="square" rtlCol="0">
            <a:spAutoFit/>
          </a:bodyPr>
          <a:lstStyle/>
          <a:p>
            <a:pPr algn="just">
              <a:lnSpc>
                <a:spcPts val="1800"/>
              </a:lnSpc>
            </a:pPr>
            <a:r>
              <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 global market research and consulting company focused on providing research and consulting services worldwide, spanning a range of industries. </a:t>
            </a:r>
          </a:p>
          <a:p>
            <a:pPr algn="just">
              <a:lnSpc>
                <a:spcPts val="1800"/>
              </a:lnSpc>
            </a:pPr>
            <a:endPar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ts val="1800"/>
              </a:lnSpc>
            </a:pPr>
            <a:r>
              <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We deliver our customers with high value market research and advisory services to identify new market opportunities, growth engines and innovative ways to capture the market. We support leading organizations for meeting strategic business goals and making informed business decisions.</a:t>
            </a:r>
          </a:p>
          <a:p>
            <a:pPr algn="just">
              <a:lnSpc>
                <a:spcPts val="1800"/>
              </a:lnSpc>
            </a:pPr>
            <a:endPar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hlinkClick r:id="rId3"/>
            </a:endParaRPr>
          </a:p>
          <a:p>
            <a:pPr algn="just">
              <a:lnSpc>
                <a:spcPts val="1800"/>
              </a:lnSpc>
            </a:pPr>
            <a:r>
              <a:rPr lang="en-US" sz="1000" dirty="0">
                <a:solidFill>
                  <a:schemeClr val="bg2">
                    <a:lumMod val="10000"/>
                  </a:schemeClr>
                </a:solidFill>
                <a:latin typeface="Corbel" panose="020B0503020204020204" pitchFamily="34" charset="0"/>
                <a:hlinkClick r:id="rId3"/>
              </a:rPr>
              <a:t>www.techsciresearch.com </a:t>
            </a:r>
            <a:endParaRPr lang="en-US" sz="1000" dirty="0">
              <a:solidFill>
                <a:schemeClr val="bg2">
                  <a:lumMod val="10000"/>
                </a:schemeClr>
              </a:solidFill>
              <a:latin typeface="Corbel" panose="020B0503020204020204" pitchFamily="34" charset="0"/>
            </a:endParaRPr>
          </a:p>
          <a:p>
            <a:pPr algn="just"/>
            <a:endParaRPr lang="en-US" sz="1000" dirty="0">
              <a:solidFill>
                <a:schemeClr val="bg2">
                  <a:lumMod val="10000"/>
                </a:schemeClr>
              </a:solidFill>
              <a:latin typeface="Corbel" panose="020B0503020204020204" pitchFamily="34" charset="0"/>
            </a:endParaRPr>
          </a:p>
        </p:txBody>
      </p:sp>
      <p:grpSp>
        <p:nvGrpSpPr>
          <p:cNvPr id="50" name="Group 49">
            <a:extLst>
              <a:ext uri="{FF2B5EF4-FFF2-40B4-BE49-F238E27FC236}">
                <a16:creationId xmlns:a16="http://schemas.microsoft.com/office/drawing/2014/main" id="{07EFC69B-7989-4CDD-ABB7-C8B6CCCC3C37}"/>
              </a:ext>
            </a:extLst>
          </p:cNvPr>
          <p:cNvGrpSpPr/>
          <p:nvPr/>
        </p:nvGrpSpPr>
        <p:grpSpPr>
          <a:xfrm>
            <a:off x="5980956" y="2871388"/>
            <a:ext cx="838494" cy="480730"/>
            <a:chOff x="6480416" y="2195932"/>
            <a:chExt cx="785471" cy="391551"/>
          </a:xfrm>
        </p:grpSpPr>
        <p:sp>
          <p:nvSpPr>
            <p:cNvPr id="51" name="TextBox 3">
              <a:extLst>
                <a:ext uri="{FF2B5EF4-FFF2-40B4-BE49-F238E27FC236}">
                  <a16:creationId xmlns:a16="http://schemas.microsoft.com/office/drawing/2014/main" id="{FCE0D9E4-6B11-451C-87F6-501C9CE66B22}"/>
                </a:ext>
              </a:extLst>
            </p:cNvPr>
            <p:cNvSpPr txBox="1"/>
            <p:nvPr/>
          </p:nvSpPr>
          <p:spPr>
            <a:xfrm>
              <a:off x="6554751" y="2195932"/>
              <a:ext cx="711136" cy="283458"/>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80</a:t>
              </a:r>
            </a:p>
          </p:txBody>
        </p:sp>
        <p:sp>
          <p:nvSpPr>
            <p:cNvPr id="52" name="TextBox 5">
              <a:extLst>
                <a:ext uri="{FF2B5EF4-FFF2-40B4-BE49-F238E27FC236}">
                  <a16:creationId xmlns:a16="http://schemas.microsoft.com/office/drawing/2014/main" id="{E37C3974-2F46-4133-B56D-2B44F9D9D49D}"/>
                </a:ext>
              </a:extLst>
            </p:cNvPr>
            <p:cNvSpPr txBox="1"/>
            <p:nvPr/>
          </p:nvSpPr>
          <p:spPr>
            <a:xfrm>
              <a:off x="6480416" y="2504042"/>
              <a:ext cx="44874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Countries</a:t>
              </a:r>
            </a:p>
          </p:txBody>
        </p:sp>
        <p:sp>
          <p:nvSpPr>
            <p:cNvPr id="53" name="TextBox 6">
              <a:extLst>
                <a:ext uri="{FF2B5EF4-FFF2-40B4-BE49-F238E27FC236}">
                  <a16:creationId xmlns:a16="http://schemas.microsoft.com/office/drawing/2014/main" id="{EE735E98-FF28-451B-9337-10EF7FB4A011}"/>
                </a:ext>
              </a:extLst>
            </p:cNvPr>
            <p:cNvSpPr txBox="1"/>
            <p:nvPr/>
          </p:nvSpPr>
          <p:spPr>
            <a:xfrm>
              <a:off x="7015424" y="2270019"/>
              <a:ext cx="104624"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54" name="Group 53">
            <a:extLst>
              <a:ext uri="{FF2B5EF4-FFF2-40B4-BE49-F238E27FC236}">
                <a16:creationId xmlns:a16="http://schemas.microsoft.com/office/drawing/2014/main" id="{653F2BA1-E879-4A53-AEF0-7EC5F238DDAB}"/>
              </a:ext>
            </a:extLst>
          </p:cNvPr>
          <p:cNvGrpSpPr/>
          <p:nvPr/>
        </p:nvGrpSpPr>
        <p:grpSpPr>
          <a:xfrm>
            <a:off x="7844914" y="2846782"/>
            <a:ext cx="791528" cy="517283"/>
            <a:chOff x="7464872" y="2178054"/>
            <a:chExt cx="791528" cy="517283"/>
          </a:xfrm>
        </p:grpSpPr>
        <p:sp>
          <p:nvSpPr>
            <p:cNvPr id="55" name="TextBox 205">
              <a:extLst>
                <a:ext uri="{FF2B5EF4-FFF2-40B4-BE49-F238E27FC236}">
                  <a16:creationId xmlns:a16="http://schemas.microsoft.com/office/drawing/2014/main" id="{1279AEEA-F972-4D9C-B052-75D69B2E59EE}"/>
                </a:ext>
              </a:extLst>
            </p:cNvPr>
            <p:cNvSpPr txBox="1"/>
            <p:nvPr/>
          </p:nvSpPr>
          <p:spPr>
            <a:xfrm>
              <a:off x="7464873" y="2178054"/>
              <a:ext cx="370946" cy="191517"/>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150</a:t>
              </a:r>
            </a:p>
          </p:txBody>
        </p:sp>
        <p:sp>
          <p:nvSpPr>
            <p:cNvPr id="56" name="TextBox 206">
              <a:extLst>
                <a:ext uri="{FF2B5EF4-FFF2-40B4-BE49-F238E27FC236}">
                  <a16:creationId xmlns:a16="http://schemas.microsoft.com/office/drawing/2014/main" id="{45EC9250-8AC1-4713-916A-F74B11257073}"/>
                </a:ext>
              </a:extLst>
            </p:cNvPr>
            <p:cNvSpPr txBox="1"/>
            <p:nvPr/>
          </p:nvSpPr>
          <p:spPr>
            <a:xfrm>
              <a:off x="7464872" y="2611896"/>
              <a:ext cx="44874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Professionals</a:t>
              </a:r>
            </a:p>
          </p:txBody>
        </p:sp>
        <p:sp>
          <p:nvSpPr>
            <p:cNvPr id="57" name="TextBox 207">
              <a:extLst>
                <a:ext uri="{FF2B5EF4-FFF2-40B4-BE49-F238E27FC236}">
                  <a16:creationId xmlns:a16="http://schemas.microsoft.com/office/drawing/2014/main" id="{4A868735-6D73-4B02-A21C-8189668DA311}"/>
                </a:ext>
              </a:extLst>
            </p:cNvPr>
            <p:cNvSpPr txBox="1"/>
            <p:nvPr/>
          </p:nvSpPr>
          <p:spPr>
            <a:xfrm>
              <a:off x="8151776" y="2273812"/>
              <a:ext cx="104624"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sp>
        <p:nvSpPr>
          <p:cNvPr id="58" name="TextBox 57">
            <a:extLst>
              <a:ext uri="{FF2B5EF4-FFF2-40B4-BE49-F238E27FC236}">
                <a16:creationId xmlns:a16="http://schemas.microsoft.com/office/drawing/2014/main" id="{79364B38-0E92-4A84-86FC-32BB056136C3}"/>
              </a:ext>
            </a:extLst>
          </p:cNvPr>
          <p:cNvSpPr txBox="1"/>
          <p:nvPr/>
        </p:nvSpPr>
        <p:spPr>
          <a:xfrm>
            <a:off x="-246498" y="3740829"/>
            <a:ext cx="5955695" cy="276999"/>
          </a:xfrm>
          <a:prstGeom prst="rect">
            <a:avLst/>
          </a:prstGeom>
          <a:noFill/>
        </p:spPr>
        <p:txBody>
          <a:bodyPr wrap="square" rtlCol="0">
            <a:spAutoFit/>
          </a:bodyPr>
          <a:lstStyle/>
          <a:p>
            <a:pPr marL="401638"/>
            <a:r>
              <a:rPr lang="en-US" sz="1200" b="1" dirty="0">
                <a:solidFill>
                  <a:schemeClr val="bg2">
                    <a:lumMod val="25000"/>
                  </a:schemeClr>
                </a:solidFill>
                <a:latin typeface="Arial" panose="020B0604020202020204" pitchFamily="34" charset="0"/>
                <a:ea typeface="Roboto" pitchFamily="2" charset="0"/>
                <a:cs typeface="Arial" panose="020B0604020202020204" pitchFamily="34" charset="0"/>
              </a:rPr>
              <a:t>AREAS OF </a:t>
            </a:r>
            <a:r>
              <a:rPr lang="en-US" sz="1200" b="1" dirty="0">
                <a:solidFill>
                  <a:srgbClr val="94AA43"/>
                </a:solidFill>
                <a:latin typeface="Arial" panose="020B0604020202020204" pitchFamily="34" charset="0"/>
                <a:ea typeface="Roboto" pitchFamily="2" charset="0"/>
                <a:cs typeface="Arial" panose="020B0604020202020204" pitchFamily="34" charset="0"/>
              </a:rPr>
              <a:t>FUNCTIONAL EXPERTISE </a:t>
            </a:r>
          </a:p>
        </p:txBody>
      </p:sp>
      <p:cxnSp>
        <p:nvCxnSpPr>
          <p:cNvPr id="59" name="Straight Connector 58">
            <a:extLst>
              <a:ext uri="{FF2B5EF4-FFF2-40B4-BE49-F238E27FC236}">
                <a16:creationId xmlns:a16="http://schemas.microsoft.com/office/drawing/2014/main" id="{F6951655-ADB9-423F-BE09-A721D39574C7}"/>
              </a:ext>
            </a:extLst>
          </p:cNvPr>
          <p:cNvCxnSpPr>
            <a:cxnSpLocks/>
          </p:cNvCxnSpPr>
          <p:nvPr/>
        </p:nvCxnSpPr>
        <p:spPr>
          <a:xfrm>
            <a:off x="148169" y="3687773"/>
            <a:ext cx="0" cy="30480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002046-4A2D-491B-B9A0-42C2E039C0F2}"/>
              </a:ext>
            </a:extLst>
          </p:cNvPr>
          <p:cNvCxnSpPr>
            <a:cxnSpLocks/>
          </p:cNvCxnSpPr>
          <p:nvPr/>
        </p:nvCxnSpPr>
        <p:spPr>
          <a:xfrm flipV="1">
            <a:off x="144373" y="3992573"/>
            <a:ext cx="2269476" cy="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DEFFBB44-ACD0-4651-9BC0-E2E141B94717}"/>
              </a:ext>
            </a:extLst>
          </p:cNvPr>
          <p:cNvGrpSpPr/>
          <p:nvPr/>
        </p:nvGrpSpPr>
        <p:grpSpPr>
          <a:xfrm>
            <a:off x="5958799" y="1374044"/>
            <a:ext cx="1170530" cy="682918"/>
            <a:chOff x="6228692" y="454668"/>
            <a:chExt cx="1170530" cy="627821"/>
          </a:xfrm>
        </p:grpSpPr>
        <p:sp>
          <p:nvSpPr>
            <p:cNvPr id="107" name="TextBox 3">
              <a:extLst>
                <a:ext uri="{FF2B5EF4-FFF2-40B4-BE49-F238E27FC236}">
                  <a16:creationId xmlns:a16="http://schemas.microsoft.com/office/drawing/2014/main" id="{07A15135-2ADB-4F88-A512-C3528D86AE96}"/>
                </a:ext>
              </a:extLst>
            </p:cNvPr>
            <p:cNvSpPr txBox="1"/>
            <p:nvPr/>
          </p:nvSpPr>
          <p:spPr>
            <a:xfrm>
              <a:off x="6384392" y="454668"/>
              <a:ext cx="1014830" cy="62782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11</a:t>
              </a:r>
            </a:p>
          </p:txBody>
        </p:sp>
        <p:sp>
          <p:nvSpPr>
            <p:cNvPr id="108" name="TextBox 5">
              <a:extLst>
                <a:ext uri="{FF2B5EF4-FFF2-40B4-BE49-F238E27FC236}">
                  <a16:creationId xmlns:a16="http://schemas.microsoft.com/office/drawing/2014/main" id="{EC4B22C3-735D-4058-A061-148284AE3096}"/>
                </a:ext>
              </a:extLst>
            </p:cNvPr>
            <p:cNvSpPr txBox="1"/>
            <p:nvPr/>
          </p:nvSpPr>
          <p:spPr>
            <a:xfrm>
              <a:off x="6228692" y="861331"/>
              <a:ext cx="640389" cy="19239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Industries</a:t>
              </a:r>
            </a:p>
          </p:txBody>
        </p:sp>
        <p:sp>
          <p:nvSpPr>
            <p:cNvPr id="109" name="TextBox 6">
              <a:extLst>
                <a:ext uri="{FF2B5EF4-FFF2-40B4-BE49-F238E27FC236}">
                  <a16:creationId xmlns:a16="http://schemas.microsoft.com/office/drawing/2014/main" id="{3CCDC452-5F5D-41F6-B1AB-E2F3A1A1B81C}"/>
                </a:ext>
              </a:extLst>
            </p:cNvPr>
            <p:cNvSpPr txBox="1"/>
            <p:nvPr/>
          </p:nvSpPr>
          <p:spPr>
            <a:xfrm>
              <a:off x="6764966" y="553625"/>
              <a:ext cx="149305"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110" name="Group 109">
            <a:extLst>
              <a:ext uri="{FF2B5EF4-FFF2-40B4-BE49-F238E27FC236}">
                <a16:creationId xmlns:a16="http://schemas.microsoft.com/office/drawing/2014/main" id="{FB6917E0-0388-4927-B5EE-7C08ABE83CFF}"/>
              </a:ext>
            </a:extLst>
          </p:cNvPr>
          <p:cNvGrpSpPr/>
          <p:nvPr/>
        </p:nvGrpSpPr>
        <p:grpSpPr>
          <a:xfrm>
            <a:off x="7765954" y="1360274"/>
            <a:ext cx="1055418" cy="517283"/>
            <a:chOff x="7555142" y="427489"/>
            <a:chExt cx="1055418" cy="517283"/>
          </a:xfrm>
        </p:grpSpPr>
        <p:sp>
          <p:nvSpPr>
            <p:cNvPr id="111" name="TextBox 205">
              <a:extLst>
                <a:ext uri="{FF2B5EF4-FFF2-40B4-BE49-F238E27FC236}">
                  <a16:creationId xmlns:a16="http://schemas.microsoft.com/office/drawing/2014/main" id="{695EFDB1-7EE1-4EEF-B8C9-77D040647B3D}"/>
                </a:ext>
              </a:extLst>
            </p:cNvPr>
            <p:cNvSpPr txBox="1"/>
            <p:nvPr/>
          </p:nvSpPr>
          <p:spPr>
            <a:xfrm>
              <a:off x="7555143" y="427489"/>
              <a:ext cx="529361" cy="191517"/>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1000</a:t>
              </a:r>
            </a:p>
          </p:txBody>
        </p:sp>
        <p:sp>
          <p:nvSpPr>
            <p:cNvPr id="112" name="TextBox 206">
              <a:extLst>
                <a:ext uri="{FF2B5EF4-FFF2-40B4-BE49-F238E27FC236}">
                  <a16:creationId xmlns:a16="http://schemas.microsoft.com/office/drawing/2014/main" id="{5FB0D091-61FE-45DC-BCD6-172099735123}"/>
                </a:ext>
              </a:extLst>
            </p:cNvPr>
            <p:cNvSpPr txBox="1"/>
            <p:nvPr/>
          </p:nvSpPr>
          <p:spPr>
            <a:xfrm>
              <a:off x="7555142" y="861331"/>
              <a:ext cx="64038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Successful Projects</a:t>
              </a:r>
            </a:p>
          </p:txBody>
        </p:sp>
        <p:sp>
          <p:nvSpPr>
            <p:cNvPr id="113" name="TextBox 207">
              <a:extLst>
                <a:ext uri="{FF2B5EF4-FFF2-40B4-BE49-F238E27FC236}">
                  <a16:creationId xmlns:a16="http://schemas.microsoft.com/office/drawing/2014/main" id="{195B0566-74B7-4EEA-BFDD-BFE5A9A3EA05}"/>
                </a:ext>
              </a:extLst>
            </p:cNvPr>
            <p:cNvSpPr txBox="1"/>
            <p:nvPr/>
          </p:nvSpPr>
          <p:spPr>
            <a:xfrm>
              <a:off x="8461255" y="546355"/>
              <a:ext cx="149305"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137" name="Group 136">
            <a:extLst>
              <a:ext uri="{FF2B5EF4-FFF2-40B4-BE49-F238E27FC236}">
                <a16:creationId xmlns:a16="http://schemas.microsoft.com/office/drawing/2014/main" id="{6C876B6C-5025-4B31-8965-3601F4572F7B}"/>
              </a:ext>
            </a:extLst>
          </p:cNvPr>
          <p:cNvGrpSpPr/>
          <p:nvPr/>
        </p:nvGrpSpPr>
        <p:grpSpPr>
          <a:xfrm>
            <a:off x="6346358" y="4247593"/>
            <a:ext cx="1303256" cy="714440"/>
            <a:chOff x="6298366" y="3475593"/>
            <a:chExt cx="1303256" cy="714440"/>
          </a:xfrm>
        </p:grpSpPr>
        <p:cxnSp>
          <p:nvCxnSpPr>
            <p:cNvPr id="138" name="Straight Connector 137">
              <a:extLst>
                <a:ext uri="{FF2B5EF4-FFF2-40B4-BE49-F238E27FC236}">
                  <a16:creationId xmlns:a16="http://schemas.microsoft.com/office/drawing/2014/main" id="{8AB65C23-D56E-454C-9E88-4915D5F34E84}"/>
                </a:ext>
              </a:extLst>
            </p:cNvPr>
            <p:cNvCxnSpPr>
              <a:cxnSpLocks/>
            </p:cNvCxnSpPr>
            <p:nvPr/>
          </p:nvCxnSpPr>
          <p:spPr>
            <a:xfrm flipH="1" flipV="1">
              <a:off x="6941596" y="3817561"/>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139" name="Group 138">
              <a:extLst>
                <a:ext uri="{FF2B5EF4-FFF2-40B4-BE49-F238E27FC236}">
                  <a16:creationId xmlns:a16="http://schemas.microsoft.com/office/drawing/2014/main" id="{9F3B1A6C-3E98-4903-BE2D-09F624389BC1}"/>
                </a:ext>
              </a:extLst>
            </p:cNvPr>
            <p:cNvGrpSpPr/>
            <p:nvPr/>
          </p:nvGrpSpPr>
          <p:grpSpPr>
            <a:xfrm>
              <a:off x="6298366" y="3475593"/>
              <a:ext cx="1303256" cy="344280"/>
              <a:chOff x="6298366" y="3475593"/>
              <a:chExt cx="1303256" cy="344280"/>
            </a:xfrm>
          </p:grpSpPr>
          <p:sp>
            <p:nvSpPr>
              <p:cNvPr id="140" name="TextBox 139">
                <a:extLst>
                  <a:ext uri="{FF2B5EF4-FFF2-40B4-BE49-F238E27FC236}">
                    <a16:creationId xmlns:a16="http://schemas.microsoft.com/office/drawing/2014/main" id="{947AC6CD-2EA1-4B8D-914F-4591921CB591}"/>
                  </a:ext>
                </a:extLst>
              </p:cNvPr>
              <p:cNvSpPr txBox="1"/>
              <p:nvPr/>
            </p:nvSpPr>
            <p:spPr>
              <a:xfrm>
                <a:off x="6298366" y="3475593"/>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FMCG &amp; Retail</a:t>
                </a:r>
              </a:p>
            </p:txBody>
          </p:sp>
          <p:sp>
            <p:nvSpPr>
              <p:cNvPr id="141" name="Oval 140">
                <a:extLst>
                  <a:ext uri="{FF2B5EF4-FFF2-40B4-BE49-F238E27FC236}">
                    <a16:creationId xmlns:a16="http://schemas.microsoft.com/office/drawing/2014/main" id="{776FAD01-E4D1-43B3-8080-DB38E0E0B1ED}"/>
                  </a:ext>
                </a:extLst>
              </p:cNvPr>
              <p:cNvSpPr/>
              <p:nvPr/>
            </p:nvSpPr>
            <p:spPr>
              <a:xfrm>
                <a:off x="6912586" y="3766430"/>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42" name="Straight Connector 141">
            <a:extLst>
              <a:ext uri="{FF2B5EF4-FFF2-40B4-BE49-F238E27FC236}">
                <a16:creationId xmlns:a16="http://schemas.microsoft.com/office/drawing/2014/main" id="{AEFF9430-F5EC-45C8-8F4C-79CB1BEAF8F4}"/>
              </a:ext>
            </a:extLst>
          </p:cNvPr>
          <p:cNvCxnSpPr>
            <a:cxnSpLocks/>
          </p:cNvCxnSpPr>
          <p:nvPr/>
        </p:nvCxnSpPr>
        <p:spPr>
          <a:xfrm flipV="1">
            <a:off x="144373" y="3992573"/>
            <a:ext cx="2269476" cy="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9973BCF-B99B-4F16-94AC-79FBD2D17E04}"/>
              </a:ext>
            </a:extLst>
          </p:cNvPr>
          <p:cNvGrpSpPr/>
          <p:nvPr/>
        </p:nvGrpSpPr>
        <p:grpSpPr>
          <a:xfrm>
            <a:off x="67670" y="5104321"/>
            <a:ext cx="9053092" cy="125096"/>
            <a:chOff x="368300" y="4274046"/>
            <a:chExt cx="8235950" cy="116975"/>
          </a:xfrm>
        </p:grpSpPr>
        <p:grpSp>
          <p:nvGrpSpPr>
            <p:cNvPr id="144" name="Group 143">
              <a:extLst>
                <a:ext uri="{FF2B5EF4-FFF2-40B4-BE49-F238E27FC236}">
                  <a16:creationId xmlns:a16="http://schemas.microsoft.com/office/drawing/2014/main" id="{AE5727F8-03FA-4618-8642-43F0DC0C2AF0}"/>
                </a:ext>
              </a:extLst>
            </p:cNvPr>
            <p:cNvGrpSpPr/>
            <p:nvPr/>
          </p:nvGrpSpPr>
          <p:grpSpPr>
            <a:xfrm>
              <a:off x="368300" y="4285796"/>
              <a:ext cx="8178800" cy="105225"/>
              <a:chOff x="368300" y="4285796"/>
              <a:chExt cx="8178800" cy="105225"/>
            </a:xfrm>
          </p:grpSpPr>
          <p:cxnSp>
            <p:nvCxnSpPr>
              <p:cNvPr id="146" name="Straight Connector 145">
                <a:extLst>
                  <a:ext uri="{FF2B5EF4-FFF2-40B4-BE49-F238E27FC236}">
                    <a16:creationId xmlns:a16="http://schemas.microsoft.com/office/drawing/2014/main" id="{113A227F-3EC6-4980-B2AB-62156CF42949}"/>
                  </a:ext>
                </a:extLst>
              </p:cNvPr>
              <p:cNvCxnSpPr>
                <a:cxnSpLocks/>
              </p:cNvCxnSpPr>
              <p:nvPr/>
            </p:nvCxnSpPr>
            <p:spPr>
              <a:xfrm>
                <a:off x="457200" y="4339771"/>
                <a:ext cx="8089900" cy="0"/>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147" name="Oval 146">
                <a:extLst>
                  <a:ext uri="{FF2B5EF4-FFF2-40B4-BE49-F238E27FC236}">
                    <a16:creationId xmlns:a16="http://schemas.microsoft.com/office/drawing/2014/main" id="{E7D58C37-0786-4B31-B807-C04156448579}"/>
                  </a:ext>
                </a:extLst>
              </p:cNvPr>
              <p:cNvSpPr/>
              <p:nvPr/>
            </p:nvSpPr>
            <p:spPr>
              <a:xfrm>
                <a:off x="368300" y="4285796"/>
                <a:ext cx="114300" cy="1052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5" name="Oval 144">
              <a:extLst>
                <a:ext uri="{FF2B5EF4-FFF2-40B4-BE49-F238E27FC236}">
                  <a16:creationId xmlns:a16="http://schemas.microsoft.com/office/drawing/2014/main" id="{C0C16311-EEC0-4935-A476-7C334F2C5932}"/>
                </a:ext>
              </a:extLst>
            </p:cNvPr>
            <p:cNvSpPr/>
            <p:nvPr/>
          </p:nvSpPr>
          <p:spPr>
            <a:xfrm>
              <a:off x="8489950" y="4274046"/>
              <a:ext cx="114300" cy="10522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8" name="Group 147">
            <a:extLst>
              <a:ext uri="{FF2B5EF4-FFF2-40B4-BE49-F238E27FC236}">
                <a16:creationId xmlns:a16="http://schemas.microsoft.com/office/drawing/2014/main" id="{7128F88F-85A7-4516-90A4-E2FFCA6D3380}"/>
              </a:ext>
            </a:extLst>
          </p:cNvPr>
          <p:cNvGrpSpPr/>
          <p:nvPr/>
        </p:nvGrpSpPr>
        <p:grpSpPr>
          <a:xfrm>
            <a:off x="67670" y="4294370"/>
            <a:ext cx="1303256" cy="739074"/>
            <a:chOff x="429653" y="3389731"/>
            <a:chExt cx="1303256" cy="739074"/>
          </a:xfrm>
        </p:grpSpPr>
        <p:cxnSp>
          <p:nvCxnSpPr>
            <p:cNvPr id="149" name="Straight Connector 148">
              <a:extLst>
                <a:ext uri="{FF2B5EF4-FFF2-40B4-BE49-F238E27FC236}">
                  <a16:creationId xmlns:a16="http://schemas.microsoft.com/office/drawing/2014/main" id="{C42EBE18-65DC-43A5-8612-E19E8A678E8D}"/>
                </a:ext>
              </a:extLst>
            </p:cNvPr>
            <p:cNvCxnSpPr>
              <a:cxnSpLocks/>
            </p:cNvCxnSpPr>
            <p:nvPr/>
          </p:nvCxnSpPr>
          <p:spPr>
            <a:xfrm flipH="1" flipV="1">
              <a:off x="1041400" y="3765550"/>
              <a:ext cx="2582" cy="363255"/>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150" name="Group 149">
              <a:extLst>
                <a:ext uri="{FF2B5EF4-FFF2-40B4-BE49-F238E27FC236}">
                  <a16:creationId xmlns:a16="http://schemas.microsoft.com/office/drawing/2014/main" id="{A5F4584E-410A-46F9-8ED5-470E1BCC53AE}"/>
                </a:ext>
              </a:extLst>
            </p:cNvPr>
            <p:cNvGrpSpPr/>
            <p:nvPr/>
          </p:nvGrpSpPr>
          <p:grpSpPr>
            <a:xfrm>
              <a:off x="429653" y="3389731"/>
              <a:ext cx="1303256" cy="402083"/>
              <a:chOff x="429653" y="3389731"/>
              <a:chExt cx="1303256" cy="402083"/>
            </a:xfrm>
          </p:grpSpPr>
          <p:sp>
            <p:nvSpPr>
              <p:cNvPr id="151" name="TextBox 150">
                <a:extLst>
                  <a:ext uri="{FF2B5EF4-FFF2-40B4-BE49-F238E27FC236}">
                    <a16:creationId xmlns:a16="http://schemas.microsoft.com/office/drawing/2014/main" id="{F5BC84A1-1438-4704-BF43-E2A62646BDB9}"/>
                  </a:ext>
                </a:extLst>
              </p:cNvPr>
              <p:cNvSpPr txBox="1"/>
              <p:nvPr/>
            </p:nvSpPr>
            <p:spPr>
              <a:xfrm>
                <a:off x="429653" y="3389731"/>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Automotive</a:t>
                </a:r>
              </a:p>
            </p:txBody>
          </p:sp>
          <p:sp>
            <p:nvSpPr>
              <p:cNvPr id="152" name="Oval 151">
                <a:extLst>
                  <a:ext uri="{FF2B5EF4-FFF2-40B4-BE49-F238E27FC236}">
                    <a16:creationId xmlns:a16="http://schemas.microsoft.com/office/drawing/2014/main" id="{81C0D3C3-1FE2-4D30-86EC-D2B2832930BE}"/>
                  </a:ext>
                </a:extLst>
              </p:cNvPr>
              <p:cNvSpPr/>
              <p:nvPr/>
            </p:nvSpPr>
            <p:spPr>
              <a:xfrm>
                <a:off x="1012373" y="3738371"/>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3" name="Group 152">
            <a:extLst>
              <a:ext uri="{FF2B5EF4-FFF2-40B4-BE49-F238E27FC236}">
                <a16:creationId xmlns:a16="http://schemas.microsoft.com/office/drawing/2014/main" id="{018807E8-01C8-4AD1-A83E-167438B180A2}"/>
              </a:ext>
            </a:extLst>
          </p:cNvPr>
          <p:cNvGrpSpPr/>
          <p:nvPr/>
        </p:nvGrpSpPr>
        <p:grpSpPr>
          <a:xfrm>
            <a:off x="823123" y="5475053"/>
            <a:ext cx="1303256" cy="748504"/>
            <a:chOff x="1372790" y="4578511"/>
            <a:chExt cx="1303256" cy="748504"/>
          </a:xfrm>
        </p:grpSpPr>
        <p:cxnSp>
          <p:nvCxnSpPr>
            <p:cNvPr id="154" name="Straight Connector 153">
              <a:extLst>
                <a:ext uri="{FF2B5EF4-FFF2-40B4-BE49-F238E27FC236}">
                  <a16:creationId xmlns:a16="http://schemas.microsoft.com/office/drawing/2014/main" id="{143301C6-F5C5-41D2-AD01-D18D0E560AE9}"/>
                </a:ext>
              </a:extLst>
            </p:cNvPr>
            <p:cNvCxnSpPr>
              <a:cxnSpLocks/>
            </p:cNvCxnSpPr>
            <p:nvPr/>
          </p:nvCxnSpPr>
          <p:spPr>
            <a:xfrm flipH="1" flipV="1">
              <a:off x="2024418" y="4578511"/>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D3772B46-6B84-41EA-A566-F5E776511A16}"/>
                </a:ext>
              </a:extLst>
            </p:cNvPr>
            <p:cNvGrpSpPr/>
            <p:nvPr/>
          </p:nvGrpSpPr>
          <p:grpSpPr>
            <a:xfrm>
              <a:off x="1372790" y="4927492"/>
              <a:ext cx="1303256" cy="399523"/>
              <a:chOff x="1372790" y="4927492"/>
              <a:chExt cx="1303256" cy="399523"/>
            </a:xfrm>
          </p:grpSpPr>
          <p:sp>
            <p:nvSpPr>
              <p:cNvPr id="156" name="TextBox 155">
                <a:extLst>
                  <a:ext uri="{FF2B5EF4-FFF2-40B4-BE49-F238E27FC236}">
                    <a16:creationId xmlns:a16="http://schemas.microsoft.com/office/drawing/2014/main" id="{E115CF8F-2126-41B4-84B5-257AEBA381DD}"/>
                  </a:ext>
                </a:extLst>
              </p:cNvPr>
              <p:cNvSpPr txBox="1"/>
              <p:nvPr/>
            </p:nvSpPr>
            <p:spPr>
              <a:xfrm>
                <a:off x="1372790" y="5040414"/>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IT &amp; Telecom</a:t>
                </a:r>
              </a:p>
            </p:txBody>
          </p:sp>
          <p:sp>
            <p:nvSpPr>
              <p:cNvPr id="157" name="Oval 156">
                <a:extLst>
                  <a:ext uri="{FF2B5EF4-FFF2-40B4-BE49-F238E27FC236}">
                    <a16:creationId xmlns:a16="http://schemas.microsoft.com/office/drawing/2014/main" id="{79081555-2F64-4E7D-8610-69A5C28FB47F}"/>
                  </a:ext>
                </a:extLst>
              </p:cNvPr>
              <p:cNvSpPr/>
              <p:nvPr/>
            </p:nvSpPr>
            <p:spPr>
              <a:xfrm>
                <a:off x="1999913" y="4927492"/>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8" name="Group 157">
            <a:extLst>
              <a:ext uri="{FF2B5EF4-FFF2-40B4-BE49-F238E27FC236}">
                <a16:creationId xmlns:a16="http://schemas.microsoft.com/office/drawing/2014/main" id="{3BCDF188-0E9C-468D-8CC1-436CB4BEABF4}"/>
              </a:ext>
            </a:extLst>
          </p:cNvPr>
          <p:cNvGrpSpPr/>
          <p:nvPr/>
        </p:nvGrpSpPr>
        <p:grpSpPr>
          <a:xfrm>
            <a:off x="3224273" y="4283858"/>
            <a:ext cx="1303256" cy="696962"/>
            <a:chOff x="4331214" y="3467887"/>
            <a:chExt cx="1303256" cy="696962"/>
          </a:xfrm>
        </p:grpSpPr>
        <p:grpSp>
          <p:nvGrpSpPr>
            <p:cNvPr id="159" name="Group 158">
              <a:extLst>
                <a:ext uri="{FF2B5EF4-FFF2-40B4-BE49-F238E27FC236}">
                  <a16:creationId xmlns:a16="http://schemas.microsoft.com/office/drawing/2014/main" id="{6574206F-F7AD-44C7-BFC3-A97450A198DC}"/>
                </a:ext>
              </a:extLst>
            </p:cNvPr>
            <p:cNvGrpSpPr/>
            <p:nvPr/>
          </p:nvGrpSpPr>
          <p:grpSpPr>
            <a:xfrm>
              <a:off x="4331214" y="3467887"/>
              <a:ext cx="1303256" cy="696962"/>
              <a:chOff x="4331214" y="3467887"/>
              <a:chExt cx="1303256" cy="696962"/>
            </a:xfrm>
          </p:grpSpPr>
          <p:cxnSp>
            <p:nvCxnSpPr>
              <p:cNvPr id="161" name="Straight Connector 160">
                <a:extLst>
                  <a:ext uri="{FF2B5EF4-FFF2-40B4-BE49-F238E27FC236}">
                    <a16:creationId xmlns:a16="http://schemas.microsoft.com/office/drawing/2014/main" id="{983610DF-8381-4FB0-8494-566A2EE961FC}"/>
                  </a:ext>
                </a:extLst>
              </p:cNvPr>
              <p:cNvCxnSpPr>
                <a:cxnSpLocks/>
              </p:cNvCxnSpPr>
              <p:nvPr/>
            </p:nvCxnSpPr>
            <p:spPr>
              <a:xfrm flipH="1" flipV="1">
                <a:off x="4952666" y="3792377"/>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162" name="TextBox 161">
                <a:extLst>
                  <a:ext uri="{FF2B5EF4-FFF2-40B4-BE49-F238E27FC236}">
                    <a16:creationId xmlns:a16="http://schemas.microsoft.com/office/drawing/2014/main" id="{4698D24E-C602-4838-9A8D-019CEB11FEB8}"/>
                  </a:ext>
                </a:extLst>
              </p:cNvPr>
              <p:cNvSpPr txBox="1"/>
              <p:nvPr/>
            </p:nvSpPr>
            <p:spPr>
              <a:xfrm>
                <a:off x="4331214" y="3467887"/>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Chemicals</a:t>
                </a:r>
              </a:p>
            </p:txBody>
          </p:sp>
        </p:grpSp>
        <p:sp>
          <p:nvSpPr>
            <p:cNvPr id="160" name="Oval 159">
              <a:extLst>
                <a:ext uri="{FF2B5EF4-FFF2-40B4-BE49-F238E27FC236}">
                  <a16:creationId xmlns:a16="http://schemas.microsoft.com/office/drawing/2014/main" id="{4086AFB8-F0D1-4932-84EA-EDDD82FA2866}"/>
                </a:ext>
              </a:extLst>
            </p:cNvPr>
            <p:cNvSpPr/>
            <p:nvPr/>
          </p:nvSpPr>
          <p:spPr>
            <a:xfrm>
              <a:off x="4926971" y="3745161"/>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3" name="Group 162">
            <a:extLst>
              <a:ext uri="{FF2B5EF4-FFF2-40B4-BE49-F238E27FC236}">
                <a16:creationId xmlns:a16="http://schemas.microsoft.com/office/drawing/2014/main" id="{FA5ED686-D396-45EF-9D12-8345241B7E74}"/>
              </a:ext>
            </a:extLst>
          </p:cNvPr>
          <p:cNvGrpSpPr/>
          <p:nvPr/>
        </p:nvGrpSpPr>
        <p:grpSpPr>
          <a:xfrm>
            <a:off x="4778651" y="4267003"/>
            <a:ext cx="1303256" cy="714440"/>
            <a:chOff x="6298366" y="3475593"/>
            <a:chExt cx="1303256" cy="714440"/>
          </a:xfrm>
        </p:grpSpPr>
        <p:cxnSp>
          <p:nvCxnSpPr>
            <p:cNvPr id="164" name="Straight Connector 163">
              <a:extLst>
                <a:ext uri="{FF2B5EF4-FFF2-40B4-BE49-F238E27FC236}">
                  <a16:creationId xmlns:a16="http://schemas.microsoft.com/office/drawing/2014/main" id="{CCBBF920-8C4D-4F6A-98A9-C443F999FDB8}"/>
                </a:ext>
              </a:extLst>
            </p:cNvPr>
            <p:cNvCxnSpPr>
              <a:cxnSpLocks/>
            </p:cNvCxnSpPr>
            <p:nvPr/>
          </p:nvCxnSpPr>
          <p:spPr>
            <a:xfrm flipH="1" flipV="1">
              <a:off x="6941596" y="3817561"/>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165" name="Group 164">
              <a:extLst>
                <a:ext uri="{FF2B5EF4-FFF2-40B4-BE49-F238E27FC236}">
                  <a16:creationId xmlns:a16="http://schemas.microsoft.com/office/drawing/2014/main" id="{9F5F1248-F466-43E4-B366-592B4B1BD4AA}"/>
                </a:ext>
              </a:extLst>
            </p:cNvPr>
            <p:cNvGrpSpPr/>
            <p:nvPr/>
          </p:nvGrpSpPr>
          <p:grpSpPr>
            <a:xfrm>
              <a:off x="6298366" y="3475593"/>
              <a:ext cx="1303256" cy="344280"/>
              <a:chOff x="6298366" y="3475593"/>
              <a:chExt cx="1303256" cy="344280"/>
            </a:xfrm>
          </p:grpSpPr>
          <p:sp>
            <p:nvSpPr>
              <p:cNvPr id="166" name="TextBox 165">
                <a:extLst>
                  <a:ext uri="{FF2B5EF4-FFF2-40B4-BE49-F238E27FC236}">
                    <a16:creationId xmlns:a16="http://schemas.microsoft.com/office/drawing/2014/main" id="{D8394460-0EB0-4460-9660-70CF5B740522}"/>
                  </a:ext>
                </a:extLst>
              </p:cNvPr>
              <p:cNvSpPr txBox="1"/>
              <p:nvPr/>
            </p:nvSpPr>
            <p:spPr>
              <a:xfrm>
                <a:off x="6298366" y="3475593"/>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Oil &amp; Gas</a:t>
                </a:r>
              </a:p>
            </p:txBody>
          </p:sp>
          <p:sp>
            <p:nvSpPr>
              <p:cNvPr id="167" name="Oval 166">
                <a:extLst>
                  <a:ext uri="{FF2B5EF4-FFF2-40B4-BE49-F238E27FC236}">
                    <a16:creationId xmlns:a16="http://schemas.microsoft.com/office/drawing/2014/main" id="{1467B974-0499-4F23-9456-89E7C3A45512}"/>
                  </a:ext>
                </a:extLst>
              </p:cNvPr>
              <p:cNvSpPr/>
              <p:nvPr/>
            </p:nvSpPr>
            <p:spPr>
              <a:xfrm>
                <a:off x="6912586" y="3766430"/>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BD2EAFE-6841-47D8-823F-51F5DF56CC81}"/>
              </a:ext>
            </a:extLst>
          </p:cNvPr>
          <p:cNvGrpSpPr/>
          <p:nvPr/>
        </p:nvGrpSpPr>
        <p:grpSpPr>
          <a:xfrm>
            <a:off x="2350846" y="5376976"/>
            <a:ext cx="1303256" cy="783737"/>
            <a:chOff x="3306713" y="4510017"/>
            <a:chExt cx="1303256" cy="783737"/>
          </a:xfrm>
        </p:grpSpPr>
        <p:grpSp>
          <p:nvGrpSpPr>
            <p:cNvPr id="169" name="Group 168">
              <a:extLst>
                <a:ext uri="{FF2B5EF4-FFF2-40B4-BE49-F238E27FC236}">
                  <a16:creationId xmlns:a16="http://schemas.microsoft.com/office/drawing/2014/main" id="{9A19095D-96A5-4CA1-8990-CAA40B1A961D}"/>
                </a:ext>
              </a:extLst>
            </p:cNvPr>
            <p:cNvGrpSpPr/>
            <p:nvPr/>
          </p:nvGrpSpPr>
          <p:grpSpPr>
            <a:xfrm>
              <a:off x="3306713" y="4510017"/>
              <a:ext cx="1303256" cy="783737"/>
              <a:chOff x="3306713" y="4510017"/>
              <a:chExt cx="1303256" cy="783737"/>
            </a:xfrm>
          </p:grpSpPr>
          <p:cxnSp>
            <p:nvCxnSpPr>
              <p:cNvPr id="171" name="Straight Connector 170">
                <a:extLst>
                  <a:ext uri="{FF2B5EF4-FFF2-40B4-BE49-F238E27FC236}">
                    <a16:creationId xmlns:a16="http://schemas.microsoft.com/office/drawing/2014/main" id="{9FE54A37-65FC-46EA-A531-7E9BD38706CF}"/>
                  </a:ext>
                </a:extLst>
              </p:cNvPr>
              <p:cNvCxnSpPr>
                <a:cxnSpLocks/>
                <a:stCxn id="170" idx="0"/>
              </p:cNvCxnSpPr>
              <p:nvPr/>
            </p:nvCxnSpPr>
            <p:spPr>
              <a:xfrm flipH="1" flipV="1">
                <a:off x="3995386" y="4510017"/>
                <a:ext cx="2450" cy="38969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172" name="TextBox 171">
                <a:extLst>
                  <a:ext uri="{FF2B5EF4-FFF2-40B4-BE49-F238E27FC236}">
                    <a16:creationId xmlns:a16="http://schemas.microsoft.com/office/drawing/2014/main" id="{4D61DFFD-00D1-4515-9E6A-5E10B93CEDDC}"/>
                  </a:ext>
                </a:extLst>
              </p:cNvPr>
              <p:cNvSpPr txBox="1"/>
              <p:nvPr/>
            </p:nvSpPr>
            <p:spPr>
              <a:xfrm>
                <a:off x="3306713" y="5007153"/>
                <a:ext cx="1303256" cy="286601"/>
              </a:xfrm>
              <a:prstGeom prst="rect">
                <a:avLst/>
              </a:prstGeom>
              <a:noFill/>
              <a:effectLst/>
            </p:spPr>
            <p:txBody>
              <a:bodyPr wrap="square" lIns="0" tIns="0" rIns="0" bIns="0" rtlCol="0">
                <a:noAutofit/>
              </a:bodyPr>
              <a:lstStyle/>
              <a:p>
                <a:pPr algn="ct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Consumer  Durable</a:t>
                </a:r>
              </a:p>
            </p:txBody>
          </p:sp>
        </p:grpSp>
        <p:sp>
          <p:nvSpPr>
            <p:cNvPr id="170" name="Oval 169">
              <a:extLst>
                <a:ext uri="{FF2B5EF4-FFF2-40B4-BE49-F238E27FC236}">
                  <a16:creationId xmlns:a16="http://schemas.microsoft.com/office/drawing/2014/main" id="{0DDF6025-FE60-47DD-A7F0-96FD5AC6DEB3}"/>
                </a:ext>
              </a:extLst>
            </p:cNvPr>
            <p:cNvSpPr/>
            <p:nvPr/>
          </p:nvSpPr>
          <p:spPr>
            <a:xfrm>
              <a:off x="3968809" y="4899709"/>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3" name="Group 172">
            <a:extLst>
              <a:ext uri="{FF2B5EF4-FFF2-40B4-BE49-F238E27FC236}">
                <a16:creationId xmlns:a16="http://schemas.microsoft.com/office/drawing/2014/main" id="{95B880E5-DBA5-4E11-9C0E-7E8CA17CFB5D}"/>
              </a:ext>
            </a:extLst>
          </p:cNvPr>
          <p:cNvGrpSpPr/>
          <p:nvPr/>
        </p:nvGrpSpPr>
        <p:grpSpPr>
          <a:xfrm>
            <a:off x="3957493" y="5392233"/>
            <a:ext cx="1303256" cy="771189"/>
            <a:chOff x="5296881" y="4549496"/>
            <a:chExt cx="1303256" cy="771189"/>
          </a:xfrm>
        </p:grpSpPr>
        <p:grpSp>
          <p:nvGrpSpPr>
            <p:cNvPr id="174" name="Group 173">
              <a:extLst>
                <a:ext uri="{FF2B5EF4-FFF2-40B4-BE49-F238E27FC236}">
                  <a16:creationId xmlns:a16="http://schemas.microsoft.com/office/drawing/2014/main" id="{5F4F54BE-5E08-4615-BCE3-CF52328672D2}"/>
                </a:ext>
              </a:extLst>
            </p:cNvPr>
            <p:cNvGrpSpPr/>
            <p:nvPr/>
          </p:nvGrpSpPr>
          <p:grpSpPr>
            <a:xfrm>
              <a:off x="5296881" y="4549496"/>
              <a:ext cx="1303256" cy="771189"/>
              <a:chOff x="5296881" y="4549496"/>
              <a:chExt cx="1303256" cy="771189"/>
            </a:xfrm>
          </p:grpSpPr>
          <p:cxnSp>
            <p:nvCxnSpPr>
              <p:cNvPr id="176" name="Straight Connector 175">
                <a:extLst>
                  <a:ext uri="{FF2B5EF4-FFF2-40B4-BE49-F238E27FC236}">
                    <a16:creationId xmlns:a16="http://schemas.microsoft.com/office/drawing/2014/main" id="{ED23BE5E-4603-4B9E-B27B-3FBAB1978DAD}"/>
                  </a:ext>
                </a:extLst>
              </p:cNvPr>
              <p:cNvCxnSpPr>
                <a:cxnSpLocks/>
              </p:cNvCxnSpPr>
              <p:nvPr/>
            </p:nvCxnSpPr>
            <p:spPr>
              <a:xfrm flipH="1" flipV="1">
                <a:off x="5952814" y="4549496"/>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177" name="TextBox 176">
                <a:extLst>
                  <a:ext uri="{FF2B5EF4-FFF2-40B4-BE49-F238E27FC236}">
                    <a16:creationId xmlns:a16="http://schemas.microsoft.com/office/drawing/2014/main" id="{67013B0D-83CE-47B0-BE4A-4724637D5B36}"/>
                  </a:ext>
                </a:extLst>
              </p:cNvPr>
              <p:cNvSpPr txBox="1"/>
              <p:nvPr/>
            </p:nvSpPr>
            <p:spPr>
              <a:xfrm>
                <a:off x="5296881" y="5034084"/>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Industrial Automation</a:t>
                </a:r>
              </a:p>
            </p:txBody>
          </p:sp>
        </p:grpSp>
        <p:sp>
          <p:nvSpPr>
            <p:cNvPr id="175" name="Oval 174">
              <a:extLst>
                <a:ext uri="{FF2B5EF4-FFF2-40B4-BE49-F238E27FC236}">
                  <a16:creationId xmlns:a16="http://schemas.microsoft.com/office/drawing/2014/main" id="{19D3BE4E-3896-4237-83FF-A2E3D230C58E}"/>
                </a:ext>
              </a:extLst>
            </p:cNvPr>
            <p:cNvSpPr/>
            <p:nvPr/>
          </p:nvSpPr>
          <p:spPr>
            <a:xfrm>
              <a:off x="5927134" y="4912472"/>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8" name="Group 177">
            <a:extLst>
              <a:ext uri="{FF2B5EF4-FFF2-40B4-BE49-F238E27FC236}">
                <a16:creationId xmlns:a16="http://schemas.microsoft.com/office/drawing/2014/main" id="{1AFE6F7F-0BA9-4953-8D75-A7A76C86212A}"/>
              </a:ext>
            </a:extLst>
          </p:cNvPr>
          <p:cNvGrpSpPr/>
          <p:nvPr/>
        </p:nvGrpSpPr>
        <p:grpSpPr>
          <a:xfrm>
            <a:off x="5539948" y="5446792"/>
            <a:ext cx="1303256" cy="770137"/>
            <a:chOff x="7258901" y="4588996"/>
            <a:chExt cx="1303256" cy="770137"/>
          </a:xfrm>
        </p:grpSpPr>
        <p:grpSp>
          <p:nvGrpSpPr>
            <p:cNvPr id="179" name="Group 178">
              <a:extLst>
                <a:ext uri="{FF2B5EF4-FFF2-40B4-BE49-F238E27FC236}">
                  <a16:creationId xmlns:a16="http://schemas.microsoft.com/office/drawing/2014/main" id="{34336B71-F5EC-4447-A2CF-4C43A1270645}"/>
                </a:ext>
              </a:extLst>
            </p:cNvPr>
            <p:cNvGrpSpPr/>
            <p:nvPr/>
          </p:nvGrpSpPr>
          <p:grpSpPr>
            <a:xfrm>
              <a:off x="7258901" y="4588996"/>
              <a:ext cx="1303256" cy="770137"/>
              <a:chOff x="7258901" y="4588996"/>
              <a:chExt cx="1303256" cy="770137"/>
            </a:xfrm>
          </p:grpSpPr>
          <p:cxnSp>
            <p:nvCxnSpPr>
              <p:cNvPr id="181" name="Straight Connector 180">
                <a:extLst>
                  <a:ext uri="{FF2B5EF4-FFF2-40B4-BE49-F238E27FC236}">
                    <a16:creationId xmlns:a16="http://schemas.microsoft.com/office/drawing/2014/main" id="{1E1EA661-7651-4418-87B0-99D523629FBC}"/>
                  </a:ext>
                </a:extLst>
              </p:cNvPr>
              <p:cNvCxnSpPr>
                <a:cxnSpLocks/>
              </p:cNvCxnSpPr>
              <p:nvPr/>
            </p:nvCxnSpPr>
            <p:spPr>
              <a:xfrm flipH="1" flipV="1">
                <a:off x="7926655" y="4588996"/>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182" name="TextBox 181">
                <a:extLst>
                  <a:ext uri="{FF2B5EF4-FFF2-40B4-BE49-F238E27FC236}">
                    <a16:creationId xmlns:a16="http://schemas.microsoft.com/office/drawing/2014/main" id="{02CE1007-9BC4-4B26-8ECC-60D1902060E4}"/>
                  </a:ext>
                </a:extLst>
              </p:cNvPr>
              <p:cNvSpPr txBox="1"/>
              <p:nvPr/>
            </p:nvSpPr>
            <p:spPr>
              <a:xfrm>
                <a:off x="7258901" y="5072532"/>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Water</a:t>
                </a:r>
              </a:p>
            </p:txBody>
          </p:sp>
        </p:grpSp>
        <p:sp>
          <p:nvSpPr>
            <p:cNvPr id="180" name="Oval 179">
              <a:extLst>
                <a:ext uri="{FF2B5EF4-FFF2-40B4-BE49-F238E27FC236}">
                  <a16:creationId xmlns:a16="http://schemas.microsoft.com/office/drawing/2014/main" id="{7F5F82DB-63D4-47F5-A428-64844269A91B}"/>
                </a:ext>
              </a:extLst>
            </p:cNvPr>
            <p:cNvSpPr/>
            <p:nvPr/>
          </p:nvSpPr>
          <p:spPr>
            <a:xfrm>
              <a:off x="7897785" y="4943810"/>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3" name="Group 182">
            <a:extLst>
              <a:ext uri="{FF2B5EF4-FFF2-40B4-BE49-F238E27FC236}">
                <a16:creationId xmlns:a16="http://schemas.microsoft.com/office/drawing/2014/main" id="{61667EB3-2FC1-4196-9DFE-0ACADA23DD7C}"/>
              </a:ext>
            </a:extLst>
          </p:cNvPr>
          <p:cNvGrpSpPr/>
          <p:nvPr/>
        </p:nvGrpSpPr>
        <p:grpSpPr>
          <a:xfrm>
            <a:off x="1699218" y="4301255"/>
            <a:ext cx="1303256" cy="715145"/>
            <a:chOff x="2442474" y="3421392"/>
            <a:chExt cx="1303256" cy="715145"/>
          </a:xfrm>
        </p:grpSpPr>
        <p:grpSp>
          <p:nvGrpSpPr>
            <p:cNvPr id="184" name="Group 183">
              <a:extLst>
                <a:ext uri="{FF2B5EF4-FFF2-40B4-BE49-F238E27FC236}">
                  <a16:creationId xmlns:a16="http://schemas.microsoft.com/office/drawing/2014/main" id="{DEFFFEE8-A45B-4310-98B4-2088AF85B092}"/>
                </a:ext>
              </a:extLst>
            </p:cNvPr>
            <p:cNvGrpSpPr/>
            <p:nvPr/>
          </p:nvGrpSpPr>
          <p:grpSpPr>
            <a:xfrm>
              <a:off x="2442474" y="3421392"/>
              <a:ext cx="1303256" cy="715145"/>
              <a:chOff x="2442474" y="3421392"/>
              <a:chExt cx="1303256" cy="715145"/>
            </a:xfrm>
          </p:grpSpPr>
          <p:cxnSp>
            <p:nvCxnSpPr>
              <p:cNvPr id="186" name="Straight Connector 185">
                <a:extLst>
                  <a:ext uri="{FF2B5EF4-FFF2-40B4-BE49-F238E27FC236}">
                    <a16:creationId xmlns:a16="http://schemas.microsoft.com/office/drawing/2014/main" id="{C94F0944-FF9A-40EC-B933-0951EDA9F6D8}"/>
                  </a:ext>
                </a:extLst>
              </p:cNvPr>
              <p:cNvCxnSpPr>
                <a:cxnSpLocks/>
              </p:cNvCxnSpPr>
              <p:nvPr/>
            </p:nvCxnSpPr>
            <p:spPr>
              <a:xfrm flipH="1" flipV="1">
                <a:off x="3014946" y="3764065"/>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187" name="TextBox 186">
                <a:extLst>
                  <a:ext uri="{FF2B5EF4-FFF2-40B4-BE49-F238E27FC236}">
                    <a16:creationId xmlns:a16="http://schemas.microsoft.com/office/drawing/2014/main" id="{B1DCA342-334A-48A2-B5C8-44B08750B5BB}"/>
                  </a:ext>
                </a:extLst>
              </p:cNvPr>
              <p:cNvSpPr txBox="1"/>
              <p:nvPr/>
            </p:nvSpPr>
            <p:spPr>
              <a:xfrm>
                <a:off x="2442474" y="3421392"/>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Infrastructure</a:t>
                </a:r>
              </a:p>
            </p:txBody>
          </p:sp>
        </p:grpSp>
        <p:sp>
          <p:nvSpPr>
            <p:cNvPr id="185" name="Oval 184">
              <a:extLst>
                <a:ext uri="{FF2B5EF4-FFF2-40B4-BE49-F238E27FC236}">
                  <a16:creationId xmlns:a16="http://schemas.microsoft.com/office/drawing/2014/main" id="{5814B08D-27E1-41C9-AEB6-FC83A47D3481}"/>
                </a:ext>
              </a:extLst>
            </p:cNvPr>
            <p:cNvSpPr/>
            <p:nvPr/>
          </p:nvSpPr>
          <p:spPr>
            <a:xfrm>
              <a:off x="2991156" y="3728611"/>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8" name="Oval 187">
            <a:extLst>
              <a:ext uri="{FF2B5EF4-FFF2-40B4-BE49-F238E27FC236}">
                <a16:creationId xmlns:a16="http://schemas.microsoft.com/office/drawing/2014/main" id="{EDCBAA3B-BF1E-4E9A-BE3B-DF2ADC31543C}"/>
              </a:ext>
            </a:extLst>
          </p:cNvPr>
          <p:cNvSpPr/>
          <p:nvPr/>
        </p:nvSpPr>
        <p:spPr>
          <a:xfrm>
            <a:off x="5119771" y="4869571"/>
            <a:ext cx="619667" cy="607507"/>
          </a:xfrm>
          <a:prstGeom prst="ellipse">
            <a:avLst/>
          </a:prstGeom>
          <a:blipFill>
            <a:blip r:embed="rId4"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Oval 188">
            <a:extLst>
              <a:ext uri="{FF2B5EF4-FFF2-40B4-BE49-F238E27FC236}">
                <a16:creationId xmlns:a16="http://schemas.microsoft.com/office/drawing/2014/main" id="{D1399BB2-92D6-4420-A0EA-CF0C15003C82}"/>
              </a:ext>
            </a:extLst>
          </p:cNvPr>
          <p:cNvSpPr/>
          <p:nvPr/>
        </p:nvSpPr>
        <p:spPr>
          <a:xfrm>
            <a:off x="1178712" y="4894129"/>
            <a:ext cx="619667" cy="593151"/>
          </a:xfrm>
          <a:prstGeom prst="ellipse">
            <a:avLst/>
          </a:prstGeom>
          <a:blipFill>
            <a:blip r:embed="rId5"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1CA441A9-49CD-4CC8-B166-4A4D75A76913}"/>
              </a:ext>
            </a:extLst>
          </p:cNvPr>
          <p:cNvSpPr/>
          <p:nvPr/>
        </p:nvSpPr>
        <p:spPr>
          <a:xfrm>
            <a:off x="381269" y="4881005"/>
            <a:ext cx="606246" cy="610451"/>
          </a:xfrm>
          <a:prstGeom prst="ellipse">
            <a:avLst/>
          </a:prstGeom>
          <a:blipFill>
            <a:blip r:embed="rId6"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Oval 190">
            <a:extLst>
              <a:ext uri="{FF2B5EF4-FFF2-40B4-BE49-F238E27FC236}">
                <a16:creationId xmlns:a16="http://schemas.microsoft.com/office/drawing/2014/main" id="{2258D849-8BB9-4128-A903-B1B1E1533333}"/>
              </a:ext>
            </a:extLst>
          </p:cNvPr>
          <p:cNvSpPr/>
          <p:nvPr/>
        </p:nvSpPr>
        <p:spPr>
          <a:xfrm>
            <a:off x="4323027" y="4880581"/>
            <a:ext cx="606246" cy="620240"/>
          </a:xfrm>
          <a:prstGeom prst="ellipse">
            <a:avLst/>
          </a:prstGeom>
          <a:blipFill>
            <a:blip r:embed="rId7"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63738CC5-F2B7-45AB-B457-9E4E2F414E69}"/>
              </a:ext>
            </a:extLst>
          </p:cNvPr>
          <p:cNvSpPr/>
          <p:nvPr/>
        </p:nvSpPr>
        <p:spPr>
          <a:xfrm>
            <a:off x="3527804" y="4879294"/>
            <a:ext cx="606247" cy="604924"/>
          </a:xfrm>
          <a:prstGeom prst="ellipse">
            <a:avLst/>
          </a:prstGeom>
          <a:blipFill>
            <a:blip r:embed="rId8"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35FE5783-6893-4E1D-B868-335840475039}"/>
              </a:ext>
            </a:extLst>
          </p:cNvPr>
          <p:cNvSpPr/>
          <p:nvPr/>
        </p:nvSpPr>
        <p:spPr>
          <a:xfrm>
            <a:off x="5880264" y="4894155"/>
            <a:ext cx="630827" cy="606666"/>
          </a:xfrm>
          <a:prstGeom prst="ellipse">
            <a:avLst/>
          </a:prstGeom>
          <a:blipFill>
            <a:blip r:embed="rId9"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 name="Picture 193">
            <a:extLst>
              <a:ext uri="{FF2B5EF4-FFF2-40B4-BE49-F238E27FC236}">
                <a16:creationId xmlns:a16="http://schemas.microsoft.com/office/drawing/2014/main" id="{C746BAAA-A360-4BF2-9419-06ADCDF39A7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776"/>
          <a:stretch/>
        </p:blipFill>
        <p:spPr>
          <a:xfrm>
            <a:off x="1989570" y="4887393"/>
            <a:ext cx="606246" cy="591083"/>
          </a:xfrm>
          <a:prstGeom prst="ellipse">
            <a:avLst/>
          </a:prstGeom>
          <a:ln w="12700" cap="rnd">
            <a:solidFill>
              <a:srgbClr val="595959"/>
            </a:solidFill>
          </a:ln>
          <a:effectLst/>
          <a:scene3d>
            <a:camera prst="orthographicFront"/>
            <a:lightRig rig="contrasting" dir="t">
              <a:rot lat="0" lon="0" rev="3000000"/>
            </a:lightRig>
          </a:scene3d>
          <a:sp3d contourW="7620">
            <a:bevelT w="95250" h="31750"/>
            <a:contourClr>
              <a:srgbClr val="333333"/>
            </a:contourClr>
          </a:sp3d>
        </p:spPr>
      </p:pic>
      <p:pic>
        <p:nvPicPr>
          <p:cNvPr id="195" name="Picture 194">
            <a:extLst>
              <a:ext uri="{FF2B5EF4-FFF2-40B4-BE49-F238E27FC236}">
                <a16:creationId xmlns:a16="http://schemas.microsoft.com/office/drawing/2014/main" id="{221DD927-A2FD-4C37-B5B7-2AAA38829A97}"/>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14055" t="17654" r="33346" b="6681"/>
          <a:stretch/>
        </p:blipFill>
        <p:spPr>
          <a:xfrm>
            <a:off x="2746040" y="4892283"/>
            <a:ext cx="612835" cy="587353"/>
          </a:xfrm>
          <a:prstGeom prst="ellipse">
            <a:avLst/>
          </a:prstGeom>
          <a:ln w="12700" cap="rnd">
            <a:solidFill>
              <a:srgbClr val="595959"/>
            </a:solidFill>
          </a:ln>
          <a:effectLst/>
          <a:scene3d>
            <a:camera prst="orthographicFront"/>
            <a:lightRig rig="contrasting" dir="t">
              <a:rot lat="0" lon="0" rev="3000000"/>
            </a:lightRig>
          </a:scene3d>
          <a:sp3d contourW="7620">
            <a:bevelT w="95250" h="31750"/>
            <a:contourClr>
              <a:srgbClr val="333333"/>
            </a:contourClr>
          </a:sp3d>
        </p:spPr>
      </p:pic>
      <p:grpSp>
        <p:nvGrpSpPr>
          <p:cNvPr id="196" name="Group 195">
            <a:extLst>
              <a:ext uri="{FF2B5EF4-FFF2-40B4-BE49-F238E27FC236}">
                <a16:creationId xmlns:a16="http://schemas.microsoft.com/office/drawing/2014/main" id="{B2BA797A-5AA0-49A1-B823-76E4A7FC58C9}"/>
              </a:ext>
            </a:extLst>
          </p:cNvPr>
          <p:cNvGrpSpPr/>
          <p:nvPr/>
        </p:nvGrpSpPr>
        <p:grpSpPr>
          <a:xfrm>
            <a:off x="7088593" y="4879551"/>
            <a:ext cx="1303256" cy="1336243"/>
            <a:chOff x="7088593" y="4308048"/>
            <a:chExt cx="1303256" cy="1336243"/>
          </a:xfrm>
        </p:grpSpPr>
        <p:grpSp>
          <p:nvGrpSpPr>
            <p:cNvPr id="197" name="Group 196">
              <a:extLst>
                <a:ext uri="{FF2B5EF4-FFF2-40B4-BE49-F238E27FC236}">
                  <a16:creationId xmlns:a16="http://schemas.microsoft.com/office/drawing/2014/main" id="{E1A2A06E-FACF-4625-89A4-965AEF41C8DB}"/>
                </a:ext>
              </a:extLst>
            </p:cNvPr>
            <p:cNvGrpSpPr/>
            <p:nvPr/>
          </p:nvGrpSpPr>
          <p:grpSpPr>
            <a:xfrm>
              <a:off x="7088593" y="4874154"/>
              <a:ext cx="1303256" cy="770137"/>
              <a:chOff x="7258901" y="4588996"/>
              <a:chExt cx="1303256" cy="770137"/>
            </a:xfrm>
          </p:grpSpPr>
          <p:grpSp>
            <p:nvGrpSpPr>
              <p:cNvPr id="199" name="Group 198">
                <a:extLst>
                  <a:ext uri="{FF2B5EF4-FFF2-40B4-BE49-F238E27FC236}">
                    <a16:creationId xmlns:a16="http://schemas.microsoft.com/office/drawing/2014/main" id="{D2314362-49CC-45A8-8775-E1EA336E5442}"/>
                  </a:ext>
                </a:extLst>
              </p:cNvPr>
              <p:cNvGrpSpPr/>
              <p:nvPr/>
            </p:nvGrpSpPr>
            <p:grpSpPr>
              <a:xfrm>
                <a:off x="7258901" y="4588996"/>
                <a:ext cx="1303256" cy="770137"/>
                <a:chOff x="7258901" y="4588996"/>
                <a:chExt cx="1303256" cy="770137"/>
              </a:xfrm>
            </p:grpSpPr>
            <p:cxnSp>
              <p:nvCxnSpPr>
                <p:cNvPr id="201" name="Straight Connector 200">
                  <a:extLst>
                    <a:ext uri="{FF2B5EF4-FFF2-40B4-BE49-F238E27FC236}">
                      <a16:creationId xmlns:a16="http://schemas.microsoft.com/office/drawing/2014/main" id="{82107744-6A5F-4D8D-B153-3DC9CC5DA508}"/>
                    </a:ext>
                  </a:extLst>
                </p:cNvPr>
                <p:cNvCxnSpPr>
                  <a:cxnSpLocks/>
                </p:cNvCxnSpPr>
                <p:nvPr/>
              </p:nvCxnSpPr>
              <p:spPr>
                <a:xfrm flipH="1" flipV="1">
                  <a:off x="7926655" y="4588996"/>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sp>
              <p:nvSpPr>
                <p:cNvPr id="202" name="TextBox 201">
                  <a:extLst>
                    <a:ext uri="{FF2B5EF4-FFF2-40B4-BE49-F238E27FC236}">
                      <a16:creationId xmlns:a16="http://schemas.microsoft.com/office/drawing/2014/main" id="{2EE63E6E-7863-4434-A2AE-60A80D378DE6}"/>
                    </a:ext>
                  </a:extLst>
                </p:cNvPr>
                <p:cNvSpPr txBox="1"/>
                <p:nvPr/>
              </p:nvSpPr>
              <p:spPr>
                <a:xfrm>
                  <a:off x="7258901" y="5072532"/>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Semiconductor</a:t>
                  </a:r>
                </a:p>
              </p:txBody>
            </p:sp>
          </p:grpSp>
          <p:sp>
            <p:nvSpPr>
              <p:cNvPr id="200" name="Oval 199">
                <a:extLst>
                  <a:ext uri="{FF2B5EF4-FFF2-40B4-BE49-F238E27FC236}">
                    <a16:creationId xmlns:a16="http://schemas.microsoft.com/office/drawing/2014/main" id="{56A60DEE-6551-475C-8BBA-577606EEBC3E}"/>
                  </a:ext>
                </a:extLst>
              </p:cNvPr>
              <p:cNvSpPr/>
              <p:nvPr/>
            </p:nvSpPr>
            <p:spPr>
              <a:xfrm>
                <a:off x="7897785" y="4943810"/>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Oval 197">
              <a:extLst>
                <a:ext uri="{FF2B5EF4-FFF2-40B4-BE49-F238E27FC236}">
                  <a16:creationId xmlns:a16="http://schemas.microsoft.com/office/drawing/2014/main" id="{7FA4DA77-E8A7-40C0-B2E2-1EF3D716084F}"/>
                </a:ext>
              </a:extLst>
            </p:cNvPr>
            <p:cNvSpPr/>
            <p:nvPr/>
          </p:nvSpPr>
          <p:spPr>
            <a:xfrm>
              <a:off x="7468700" y="4308048"/>
              <a:ext cx="619667" cy="593151"/>
            </a:xfrm>
            <a:prstGeom prst="ellipse">
              <a:avLst/>
            </a:prstGeom>
            <a:blipFill>
              <a:blip r:embed="rId12"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3" name="Oval 202">
            <a:extLst>
              <a:ext uri="{FF2B5EF4-FFF2-40B4-BE49-F238E27FC236}">
                <a16:creationId xmlns:a16="http://schemas.microsoft.com/office/drawing/2014/main" id="{B240D2C3-0D4E-43C0-806E-A51259DB73B9}"/>
              </a:ext>
            </a:extLst>
          </p:cNvPr>
          <p:cNvSpPr/>
          <p:nvPr/>
        </p:nvSpPr>
        <p:spPr>
          <a:xfrm>
            <a:off x="6671260" y="4866427"/>
            <a:ext cx="606246" cy="610451"/>
          </a:xfrm>
          <a:prstGeom prst="ellipse">
            <a:avLst/>
          </a:prstGeom>
          <a:blipFill>
            <a:blip r:embed="rId13" cstate="email">
              <a:extLst>
                <a:ext uri="{28A0092B-C50C-407E-A947-70E740481C1C}">
                  <a14:useLocalDpi xmlns:a14="http://schemas.microsoft.com/office/drawing/2010/main"/>
                </a:ext>
              </a:extLst>
            </a:blip>
            <a:stretch>
              <a:fillRect/>
            </a:stretch>
          </a:bli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4" name="Group 203">
            <a:extLst>
              <a:ext uri="{FF2B5EF4-FFF2-40B4-BE49-F238E27FC236}">
                <a16:creationId xmlns:a16="http://schemas.microsoft.com/office/drawing/2014/main" id="{BE46E265-4016-4FC5-99E9-3FE13F1B24CB}"/>
              </a:ext>
            </a:extLst>
          </p:cNvPr>
          <p:cNvGrpSpPr/>
          <p:nvPr/>
        </p:nvGrpSpPr>
        <p:grpSpPr>
          <a:xfrm>
            <a:off x="7965291" y="4230633"/>
            <a:ext cx="1303256" cy="1267096"/>
            <a:chOff x="7965291" y="3659133"/>
            <a:chExt cx="1303256" cy="1267096"/>
          </a:xfrm>
        </p:grpSpPr>
        <p:grpSp>
          <p:nvGrpSpPr>
            <p:cNvPr id="205" name="Group 204">
              <a:extLst>
                <a:ext uri="{FF2B5EF4-FFF2-40B4-BE49-F238E27FC236}">
                  <a16:creationId xmlns:a16="http://schemas.microsoft.com/office/drawing/2014/main" id="{F5B604CB-B551-4438-9C94-9FDC176FBC5D}"/>
                </a:ext>
              </a:extLst>
            </p:cNvPr>
            <p:cNvGrpSpPr/>
            <p:nvPr/>
          </p:nvGrpSpPr>
          <p:grpSpPr>
            <a:xfrm>
              <a:off x="7965291" y="3659133"/>
              <a:ext cx="1303256" cy="714440"/>
              <a:chOff x="6298366" y="3475593"/>
              <a:chExt cx="1303256" cy="714440"/>
            </a:xfrm>
          </p:grpSpPr>
          <p:cxnSp>
            <p:nvCxnSpPr>
              <p:cNvPr id="207" name="Straight Connector 206">
                <a:extLst>
                  <a:ext uri="{FF2B5EF4-FFF2-40B4-BE49-F238E27FC236}">
                    <a16:creationId xmlns:a16="http://schemas.microsoft.com/office/drawing/2014/main" id="{160CC4DB-839A-4E11-90FD-93C3A0F995F4}"/>
                  </a:ext>
                </a:extLst>
              </p:cNvPr>
              <p:cNvCxnSpPr>
                <a:cxnSpLocks/>
              </p:cNvCxnSpPr>
              <p:nvPr/>
            </p:nvCxnSpPr>
            <p:spPr>
              <a:xfrm flipH="1" flipV="1">
                <a:off x="6941596" y="3817561"/>
                <a:ext cx="1" cy="372472"/>
              </a:xfrm>
              <a:prstGeom prst="lin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cxnSp>
          <p:grpSp>
            <p:nvGrpSpPr>
              <p:cNvPr id="208" name="Group 207">
                <a:extLst>
                  <a:ext uri="{FF2B5EF4-FFF2-40B4-BE49-F238E27FC236}">
                    <a16:creationId xmlns:a16="http://schemas.microsoft.com/office/drawing/2014/main" id="{E9FD01A7-36B9-4C00-9D55-0F16FB85458A}"/>
                  </a:ext>
                </a:extLst>
              </p:cNvPr>
              <p:cNvGrpSpPr/>
              <p:nvPr/>
            </p:nvGrpSpPr>
            <p:grpSpPr>
              <a:xfrm>
                <a:off x="6298366" y="3475593"/>
                <a:ext cx="1303256" cy="344280"/>
                <a:chOff x="6298366" y="3475593"/>
                <a:chExt cx="1303256" cy="344280"/>
              </a:xfrm>
            </p:grpSpPr>
            <p:sp>
              <p:nvSpPr>
                <p:cNvPr id="209" name="TextBox 208">
                  <a:extLst>
                    <a:ext uri="{FF2B5EF4-FFF2-40B4-BE49-F238E27FC236}">
                      <a16:creationId xmlns:a16="http://schemas.microsoft.com/office/drawing/2014/main" id="{B09D35BC-321B-4785-B894-7D8542BE4982}"/>
                    </a:ext>
                  </a:extLst>
                </p:cNvPr>
                <p:cNvSpPr txBox="1"/>
                <p:nvPr/>
              </p:nvSpPr>
              <p:spPr>
                <a:xfrm>
                  <a:off x="6298366" y="3475593"/>
                  <a:ext cx="1303256" cy="286601"/>
                </a:xfrm>
                <a:prstGeom prst="rect">
                  <a:avLst/>
                </a:prstGeom>
                <a:noFill/>
                <a:effectLst/>
              </p:spPr>
              <p:txBody>
                <a:bodyPr wrap="square" lIns="0" tIns="0" rIns="0" bIns="0" rtlCol="0">
                  <a:noAutofit/>
                </a:bodyPr>
                <a:lstStyle/>
                <a:p>
                  <a:pPr algn="ctr">
                    <a:spcBef>
                      <a:spcPts val="500"/>
                    </a:spcBef>
                  </a:pPr>
                  <a:r>
                    <a:rPr lang="en-US" sz="1000" b="1" dirty="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Power</a:t>
                  </a:r>
                </a:p>
              </p:txBody>
            </p:sp>
            <p:sp>
              <p:nvSpPr>
                <p:cNvPr id="210" name="Oval 209">
                  <a:extLst>
                    <a:ext uri="{FF2B5EF4-FFF2-40B4-BE49-F238E27FC236}">
                      <a16:creationId xmlns:a16="http://schemas.microsoft.com/office/drawing/2014/main" id="{44E8873E-0519-44FC-AE9E-8217B3EC2314}"/>
                    </a:ext>
                  </a:extLst>
                </p:cNvPr>
                <p:cNvSpPr/>
                <p:nvPr/>
              </p:nvSpPr>
              <p:spPr>
                <a:xfrm>
                  <a:off x="6912586" y="3766430"/>
                  <a:ext cx="58053" cy="5344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206" name="Picture 205">
              <a:extLst>
                <a:ext uri="{FF2B5EF4-FFF2-40B4-BE49-F238E27FC236}">
                  <a16:creationId xmlns:a16="http://schemas.microsoft.com/office/drawing/2014/main" id="{B91C91E1-12C0-484C-ADA5-3248DB1488F3}"/>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8279561" y="4322626"/>
              <a:ext cx="606246" cy="603603"/>
            </a:xfrm>
            <a:prstGeom prst="ellipse">
              <a:avLst/>
            </a:prstGeom>
            <a:blipFill>
              <a:blip r:embed="rId15" cstate="email">
                <a:extLst>
                  <a:ext uri="{28A0092B-C50C-407E-A947-70E740481C1C}">
                    <a14:useLocalDpi xmlns:a14="http://schemas.microsoft.com/office/drawing/2010/main"/>
                  </a:ext>
                </a:extLst>
              </a:blip>
              <a:stretch>
                <a:fillRect/>
              </a:stretch>
            </a:blipFill>
            <a:ln w="12700" cap="rnd">
              <a:solidFill>
                <a:srgbClr val="595959"/>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87984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anim calcmode="lin" valueType="num">
                                      <p:cBhvr additive="base">
                                        <p:cTn id="15" dur="500" fill="hold"/>
                                        <p:tgtEl>
                                          <p:spTgt spid="143"/>
                                        </p:tgtEl>
                                        <p:attrNameLst>
                                          <p:attrName>ppt_x</p:attrName>
                                        </p:attrNameLst>
                                      </p:cBhvr>
                                      <p:tavLst>
                                        <p:tav tm="0">
                                          <p:val>
                                            <p:strVal val="0-#ppt_w/2"/>
                                          </p:val>
                                        </p:tav>
                                        <p:tav tm="100000">
                                          <p:val>
                                            <p:strVal val="#ppt_x"/>
                                          </p:val>
                                        </p:tav>
                                      </p:tavLst>
                                    </p:anim>
                                    <p:anim calcmode="lin" valueType="num">
                                      <p:cBhvr additive="base">
                                        <p:cTn id="16" dur="5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animEffect transition="in" filter="fade">
                                      <p:cBhvr>
                                        <p:cTn id="21" dur="500"/>
                                        <p:tgtEl>
                                          <p:spTgt spid="190"/>
                                        </p:tgtEl>
                                      </p:cBhvr>
                                    </p:animEffect>
                                  </p:childTnLst>
                                </p:cTn>
                              </p:par>
                              <p:par>
                                <p:cTn id="22" presetID="10" presetClass="entr" presetSubtype="0" fill="hold"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fade">
                                      <p:cBhvr>
                                        <p:cTn id="24" dur="500"/>
                                        <p:tgtEl>
                                          <p:spTgt spid="1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9"/>
                                        </p:tgtEl>
                                        <p:attrNameLst>
                                          <p:attrName>style.visibility</p:attrName>
                                        </p:attrNameLst>
                                      </p:cBhvr>
                                      <p:to>
                                        <p:strVal val="visible"/>
                                      </p:to>
                                    </p:set>
                                    <p:animEffect transition="in" filter="fade">
                                      <p:cBhvr>
                                        <p:cTn id="29" dur="500"/>
                                        <p:tgtEl>
                                          <p:spTgt spid="189"/>
                                        </p:tgtEl>
                                      </p:cBhvr>
                                    </p:animEffect>
                                  </p:childTnLst>
                                </p:cTn>
                              </p:par>
                              <p:par>
                                <p:cTn id="30" presetID="10" presetClass="entr" presetSubtype="0" fill="hold" nodeType="with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0"/>
                                        <p:tgtEl>
                                          <p:spTgt spid="194"/>
                                        </p:tgtEl>
                                      </p:cBhvr>
                                    </p:animEffect>
                                  </p:childTnLst>
                                </p:cTn>
                              </p:par>
                              <p:par>
                                <p:cTn id="38" presetID="10" presetClass="entr" presetSubtype="0" fill="hold" nodeType="withEffect">
                                  <p:stCondLst>
                                    <p:cond delay="0"/>
                                  </p:stCondLst>
                                  <p:childTnLst>
                                    <p:set>
                                      <p:cBhvr>
                                        <p:cTn id="39" dur="1" fill="hold">
                                          <p:stCondLst>
                                            <p:cond delay="0"/>
                                          </p:stCondLst>
                                        </p:cTn>
                                        <p:tgtEl>
                                          <p:spTgt spid="183"/>
                                        </p:tgtEl>
                                        <p:attrNameLst>
                                          <p:attrName>style.visibility</p:attrName>
                                        </p:attrNameLst>
                                      </p:cBhvr>
                                      <p:to>
                                        <p:strVal val="visible"/>
                                      </p:to>
                                    </p:set>
                                    <p:animEffect transition="in" filter="fade">
                                      <p:cBhvr>
                                        <p:cTn id="40" dur="500"/>
                                        <p:tgtEl>
                                          <p:spTgt spid="18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fade">
                                      <p:cBhvr>
                                        <p:cTn id="45" dur="500"/>
                                        <p:tgtEl>
                                          <p:spTgt spid="195"/>
                                        </p:tgtEl>
                                      </p:cBhvr>
                                    </p:animEffect>
                                  </p:childTnLst>
                                </p:cTn>
                              </p:par>
                              <p:par>
                                <p:cTn id="46" presetID="10" presetClass="entr" presetSubtype="0" fill="hold" nodeType="withEffect">
                                  <p:stCondLst>
                                    <p:cond delay="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500"/>
                                        <p:tgtEl>
                                          <p:spTgt spid="1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2"/>
                                        </p:tgtEl>
                                        <p:attrNameLst>
                                          <p:attrName>style.visibility</p:attrName>
                                        </p:attrNameLst>
                                      </p:cBhvr>
                                      <p:to>
                                        <p:strVal val="visible"/>
                                      </p:to>
                                    </p:set>
                                    <p:animEffect transition="in" filter="fade">
                                      <p:cBhvr>
                                        <p:cTn id="53" dur="500"/>
                                        <p:tgtEl>
                                          <p:spTgt spid="192"/>
                                        </p:tgtEl>
                                      </p:cBhvr>
                                    </p:animEffect>
                                  </p:childTnLst>
                                </p:cTn>
                              </p:par>
                              <p:par>
                                <p:cTn id="54" presetID="10" presetClass="entr" presetSubtype="0" fill="hold"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1"/>
                                        </p:tgtEl>
                                        <p:attrNameLst>
                                          <p:attrName>style.visibility</p:attrName>
                                        </p:attrNameLst>
                                      </p:cBhvr>
                                      <p:to>
                                        <p:strVal val="visible"/>
                                      </p:to>
                                    </p:set>
                                    <p:animEffect transition="in" filter="fade">
                                      <p:cBhvr>
                                        <p:cTn id="61" dur="500"/>
                                        <p:tgtEl>
                                          <p:spTgt spid="191"/>
                                        </p:tgtEl>
                                      </p:cBhvr>
                                    </p:animEffect>
                                  </p:childTnLst>
                                </p:cTn>
                              </p:par>
                              <p:par>
                                <p:cTn id="62" presetID="10" presetClass="entr" presetSubtype="0" fill="hold" nodeType="with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fade">
                                      <p:cBhvr>
                                        <p:cTn id="64" dur="500"/>
                                        <p:tgtEl>
                                          <p:spTgt spid="17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88"/>
                                        </p:tgtEl>
                                        <p:attrNameLst>
                                          <p:attrName>style.visibility</p:attrName>
                                        </p:attrNameLst>
                                      </p:cBhvr>
                                      <p:to>
                                        <p:strVal val="visible"/>
                                      </p:to>
                                    </p:set>
                                    <p:animEffect transition="in" filter="fade">
                                      <p:cBhvr>
                                        <p:cTn id="69" dur="500"/>
                                        <p:tgtEl>
                                          <p:spTgt spid="188"/>
                                        </p:tgtEl>
                                      </p:cBhvr>
                                    </p:animEffect>
                                  </p:childTnLst>
                                </p:cTn>
                              </p:par>
                              <p:par>
                                <p:cTn id="70" presetID="10" presetClass="entr" presetSubtype="0" fill="hold" nodeType="withEffect">
                                  <p:stCondLst>
                                    <p:cond delay="0"/>
                                  </p:stCondLst>
                                  <p:childTnLst>
                                    <p:set>
                                      <p:cBhvr>
                                        <p:cTn id="71" dur="1" fill="hold">
                                          <p:stCondLst>
                                            <p:cond delay="0"/>
                                          </p:stCondLst>
                                        </p:cTn>
                                        <p:tgtEl>
                                          <p:spTgt spid="163"/>
                                        </p:tgtEl>
                                        <p:attrNameLst>
                                          <p:attrName>style.visibility</p:attrName>
                                        </p:attrNameLst>
                                      </p:cBhvr>
                                      <p:to>
                                        <p:strVal val="visible"/>
                                      </p:to>
                                    </p:set>
                                    <p:animEffect transition="in" filter="fade">
                                      <p:cBhvr>
                                        <p:cTn id="72" dur="500"/>
                                        <p:tgtEl>
                                          <p:spTgt spid="16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3"/>
                                        </p:tgtEl>
                                        <p:attrNameLst>
                                          <p:attrName>style.visibility</p:attrName>
                                        </p:attrNameLst>
                                      </p:cBhvr>
                                      <p:to>
                                        <p:strVal val="visible"/>
                                      </p:to>
                                    </p:set>
                                    <p:animEffect transition="in" filter="fade">
                                      <p:cBhvr>
                                        <p:cTn id="77" dur="500"/>
                                        <p:tgtEl>
                                          <p:spTgt spid="193"/>
                                        </p:tgtEl>
                                      </p:cBhvr>
                                    </p:animEffect>
                                  </p:childTnLst>
                                </p:cTn>
                              </p:par>
                              <p:par>
                                <p:cTn id="78" presetID="10" presetClass="entr" presetSubtype="0" fill="hold" nodeType="withEffect">
                                  <p:stCondLst>
                                    <p:cond delay="0"/>
                                  </p:stCondLst>
                                  <p:childTnLst>
                                    <p:set>
                                      <p:cBhvr>
                                        <p:cTn id="79" dur="1" fill="hold">
                                          <p:stCondLst>
                                            <p:cond delay="0"/>
                                          </p:stCondLst>
                                        </p:cTn>
                                        <p:tgtEl>
                                          <p:spTgt spid="178"/>
                                        </p:tgtEl>
                                        <p:attrNameLst>
                                          <p:attrName>style.visibility</p:attrName>
                                        </p:attrNameLst>
                                      </p:cBhvr>
                                      <p:to>
                                        <p:strVal val="visible"/>
                                      </p:to>
                                    </p:set>
                                    <p:animEffect transition="in" filter="fade">
                                      <p:cBhvr>
                                        <p:cTn id="80" dur="500"/>
                                        <p:tgtEl>
                                          <p:spTgt spid="17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03"/>
                                        </p:tgtEl>
                                        <p:attrNameLst>
                                          <p:attrName>style.visibility</p:attrName>
                                        </p:attrNameLst>
                                      </p:cBhvr>
                                      <p:to>
                                        <p:strVal val="visible"/>
                                      </p:to>
                                    </p:set>
                                    <p:animEffect transition="in" filter="fade">
                                      <p:cBhvr>
                                        <p:cTn id="85" dur="500"/>
                                        <p:tgtEl>
                                          <p:spTgt spid="203"/>
                                        </p:tgtEl>
                                      </p:cBhvr>
                                    </p:animEffect>
                                  </p:childTnLst>
                                </p:cTn>
                              </p:par>
                              <p:par>
                                <p:cTn id="86" presetID="10" presetClass="entr" presetSubtype="0" fill="hold" nodeType="withEffect">
                                  <p:stCondLst>
                                    <p:cond delay="0"/>
                                  </p:stCondLst>
                                  <p:childTnLst>
                                    <p:set>
                                      <p:cBhvr>
                                        <p:cTn id="87" dur="1" fill="hold">
                                          <p:stCondLst>
                                            <p:cond delay="0"/>
                                          </p:stCondLst>
                                        </p:cTn>
                                        <p:tgtEl>
                                          <p:spTgt spid="137"/>
                                        </p:tgtEl>
                                        <p:attrNameLst>
                                          <p:attrName>style.visibility</p:attrName>
                                        </p:attrNameLst>
                                      </p:cBhvr>
                                      <p:to>
                                        <p:strVal val="visible"/>
                                      </p:to>
                                    </p:set>
                                    <p:animEffect transition="in" filter="fade">
                                      <p:cBhvr>
                                        <p:cTn id="88" dur="500"/>
                                        <p:tgtEl>
                                          <p:spTgt spid="13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96"/>
                                        </p:tgtEl>
                                        <p:attrNameLst>
                                          <p:attrName>style.visibility</p:attrName>
                                        </p:attrNameLst>
                                      </p:cBhvr>
                                      <p:to>
                                        <p:strVal val="visible"/>
                                      </p:to>
                                    </p:set>
                                    <p:animEffect transition="in" filter="fade">
                                      <p:cBhvr>
                                        <p:cTn id="93" dur="500"/>
                                        <p:tgtEl>
                                          <p:spTgt spid="19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04"/>
                                        </p:tgtEl>
                                        <p:attrNameLst>
                                          <p:attrName>style.visibility</p:attrName>
                                        </p:attrNameLst>
                                      </p:cBhvr>
                                      <p:to>
                                        <p:strVal val="visible"/>
                                      </p:to>
                                    </p:set>
                                    <p:animEffect transition="in" filter="fade">
                                      <p:cBhvr>
                                        <p:cTn id="98"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2" grpId="0" animBg="1"/>
      <p:bldP spid="193" grpId="0" animBg="1"/>
      <p:bldP spid="20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7BF1F-5CC8-45BF-988B-A7458B1E95B5}"/>
              </a:ext>
            </a:extLst>
          </p:cNvPr>
          <p:cNvSpPr>
            <a:spLocks noGrp="1"/>
          </p:cNvSpPr>
          <p:nvPr>
            <p:ph type="body" sz="quarter" idx="14"/>
          </p:nvPr>
        </p:nvSpPr>
        <p:spPr/>
        <p:txBody>
          <a:bodyPr>
            <a:normAutofit/>
          </a:bodyPr>
          <a:lstStyle/>
          <a:p>
            <a:r>
              <a:rPr lang="en-US" dirty="0"/>
              <a:t>Proposal Flow</a:t>
            </a:r>
          </a:p>
        </p:txBody>
      </p:sp>
      <p:graphicFrame>
        <p:nvGraphicFramePr>
          <p:cNvPr id="5" name="Table 4">
            <a:extLst>
              <a:ext uri="{FF2B5EF4-FFF2-40B4-BE49-F238E27FC236}">
                <a16:creationId xmlns:a16="http://schemas.microsoft.com/office/drawing/2014/main" id="{9BEED804-3072-4A6B-A810-85B966825861}"/>
              </a:ext>
            </a:extLst>
          </p:cNvPr>
          <p:cNvGraphicFramePr>
            <a:graphicFrameLocks noGrp="1"/>
          </p:cNvGraphicFramePr>
          <p:nvPr>
            <p:extLst>
              <p:ext uri="{D42A27DB-BD31-4B8C-83A1-F6EECF244321}">
                <p14:modId xmlns:p14="http://schemas.microsoft.com/office/powerpoint/2010/main" val="792961382"/>
              </p:ext>
            </p:extLst>
          </p:nvPr>
        </p:nvGraphicFramePr>
        <p:xfrm>
          <a:off x="235267" y="699123"/>
          <a:ext cx="8109979" cy="2631015"/>
        </p:xfrm>
        <a:graphic>
          <a:graphicData uri="http://schemas.openxmlformats.org/drawingml/2006/table">
            <a:tbl>
              <a:tblPr firstRow="1" bandRow="1">
                <a:tableStyleId>{93296810-A885-4BE3-A3E7-6D5BEEA58F35}</a:tableStyleId>
              </a:tblPr>
              <a:tblGrid>
                <a:gridCol w="8109979">
                  <a:extLst>
                    <a:ext uri="{9D8B030D-6E8A-4147-A177-3AD203B41FA5}">
                      <a16:colId xmlns:a16="http://schemas.microsoft.com/office/drawing/2014/main" val="2504808503"/>
                    </a:ext>
                  </a:extLst>
                </a:gridCol>
              </a:tblGrid>
              <a:tr h="217643">
                <a:tc>
                  <a:txBody>
                    <a:bodyPr/>
                    <a:lstStyle/>
                    <a:p>
                      <a:pPr algn="ctr"/>
                      <a:r>
                        <a:rPr lang="en-IN" sz="1400" dirty="0">
                          <a:solidFill>
                            <a:schemeClr val="bg1"/>
                          </a:solidFill>
                          <a:latin typeface="Arial" panose="020B0604020202020204" pitchFamily="34" charset="0"/>
                          <a:cs typeface="Arial" panose="020B0604020202020204" pitchFamily="34" charset="0"/>
                        </a:rPr>
                        <a:t>Contents</a:t>
                      </a:r>
                    </a:p>
                  </a:txBody>
                  <a:tcPr>
                    <a:solidFill>
                      <a:srgbClr val="225F63"/>
                    </a:solidFill>
                  </a:tcPr>
                </a:tc>
                <a:extLst>
                  <a:ext uri="{0D108BD9-81ED-4DB2-BD59-A6C34878D82A}">
                    <a16:rowId xmlns:a16="http://schemas.microsoft.com/office/drawing/2014/main" val="4077842267"/>
                  </a:ext>
                </a:extLst>
              </a:tr>
              <a:tr h="369993">
                <a:tc>
                  <a:txBody>
                    <a:bodyPr/>
                    <a:lstStyle/>
                    <a:p>
                      <a:pPr algn="l"/>
                      <a:r>
                        <a:rPr lang="en-IN" sz="1000" dirty="0">
                          <a:solidFill>
                            <a:schemeClr val="tx1"/>
                          </a:solidFill>
                          <a:latin typeface="Arial" panose="020B0604020202020204" pitchFamily="34" charset="0"/>
                          <a:cs typeface="Arial" panose="020B0604020202020204" pitchFamily="34" charset="0"/>
                        </a:rPr>
                        <a:t>Background……………………………………………………………………………………………………………………………………................3</a:t>
                      </a:r>
                    </a:p>
                  </a:txBody>
                  <a:tcPr>
                    <a:solidFill>
                      <a:schemeClr val="bg1"/>
                    </a:solidFill>
                  </a:tcPr>
                </a:tc>
                <a:extLst>
                  <a:ext uri="{0D108BD9-81ED-4DB2-BD59-A6C34878D82A}">
                    <a16:rowId xmlns:a16="http://schemas.microsoft.com/office/drawing/2014/main" val="3410288243"/>
                  </a:ext>
                </a:extLst>
              </a:tr>
              <a:tr h="217643">
                <a:tc>
                  <a:txBody>
                    <a:bodyPr/>
                    <a:lstStyle/>
                    <a:p>
                      <a:pPr algn="l"/>
                      <a:r>
                        <a:rPr lang="en-IN" sz="1000" dirty="0">
                          <a:solidFill>
                            <a:schemeClr val="tx1"/>
                          </a:solidFill>
                          <a:latin typeface="Arial" panose="020B0604020202020204" pitchFamily="34" charset="0"/>
                          <a:cs typeface="Arial" panose="020B0604020202020204" pitchFamily="34" charset="0"/>
                        </a:rPr>
                        <a:t>Scope of Work…………………………………………………………………………………………………………………………………………….4</a:t>
                      </a:r>
                    </a:p>
                  </a:txBody>
                  <a:tcPr>
                    <a:solidFill>
                      <a:schemeClr val="bg1"/>
                    </a:solidFill>
                  </a:tcPr>
                </a:tc>
                <a:extLst>
                  <a:ext uri="{0D108BD9-81ED-4DB2-BD59-A6C34878D82A}">
                    <a16:rowId xmlns:a16="http://schemas.microsoft.com/office/drawing/2014/main" val="2842077015"/>
                  </a:ext>
                </a:extLst>
              </a:tr>
              <a:tr h="246591">
                <a:tc>
                  <a:txBody>
                    <a:bodyPr/>
                    <a:lstStyle/>
                    <a:p>
                      <a:pPr algn="l"/>
                      <a:r>
                        <a:rPr lang="en-IN" sz="1000" dirty="0">
                          <a:solidFill>
                            <a:schemeClr val="tx1"/>
                          </a:solidFill>
                          <a:latin typeface="Arial" panose="020B0604020202020204" pitchFamily="34" charset="0"/>
                          <a:cs typeface="Arial" panose="020B0604020202020204" pitchFamily="34" charset="0"/>
                        </a:rPr>
                        <a:t>Research Methodology………………………………………………………………………………………………….............................................12</a:t>
                      </a:r>
                    </a:p>
                  </a:txBody>
                  <a:tcPr>
                    <a:solidFill>
                      <a:schemeClr val="bg1"/>
                    </a:solidFill>
                  </a:tcPr>
                </a:tc>
                <a:extLst>
                  <a:ext uri="{0D108BD9-81ED-4DB2-BD59-A6C34878D82A}">
                    <a16:rowId xmlns:a16="http://schemas.microsoft.com/office/drawing/2014/main" val="225563869"/>
                  </a:ext>
                </a:extLst>
              </a:tr>
              <a:tr h="246591">
                <a:tc>
                  <a:txBody>
                    <a:bodyPr/>
                    <a:lstStyle/>
                    <a:p>
                      <a:pPr algn="l"/>
                      <a:r>
                        <a:rPr lang="en-IN" sz="1000" dirty="0">
                          <a:solidFill>
                            <a:schemeClr val="tx1"/>
                          </a:solidFill>
                          <a:latin typeface="Arial" panose="020B0604020202020204" pitchFamily="34" charset="0"/>
                          <a:cs typeface="Arial" panose="020B0604020202020204" pitchFamily="34" charset="0"/>
                        </a:rPr>
                        <a:t>Project Execution Plan…………………………………………………………………………………………………………………………….........14</a:t>
                      </a:r>
                    </a:p>
                  </a:txBody>
                  <a:tcPr>
                    <a:solidFill>
                      <a:schemeClr val="bg1"/>
                    </a:solidFill>
                  </a:tcPr>
                </a:tc>
                <a:extLst>
                  <a:ext uri="{0D108BD9-81ED-4DB2-BD59-A6C34878D82A}">
                    <a16:rowId xmlns:a16="http://schemas.microsoft.com/office/drawing/2014/main" val="431252907"/>
                  </a:ext>
                </a:extLst>
              </a:tr>
              <a:tr h="217643">
                <a:tc>
                  <a:txBody>
                    <a:bodyPr/>
                    <a:lstStyle/>
                    <a:p>
                      <a:pPr algn="l"/>
                      <a:r>
                        <a:rPr lang="en-IN" sz="1000" dirty="0">
                          <a:solidFill>
                            <a:schemeClr val="tx1"/>
                          </a:solidFill>
                          <a:latin typeface="Arial" panose="020B0604020202020204" pitchFamily="34" charset="0"/>
                          <a:cs typeface="Arial" panose="020B0604020202020204" pitchFamily="34" charset="0"/>
                        </a:rPr>
                        <a:t>Project Deliverables……………………………………………………………………………………………………………………………………..15</a:t>
                      </a:r>
                    </a:p>
                  </a:txBody>
                  <a:tcPr>
                    <a:solidFill>
                      <a:schemeClr val="bg1"/>
                    </a:solidFill>
                  </a:tcPr>
                </a:tc>
                <a:extLst>
                  <a:ext uri="{0D108BD9-81ED-4DB2-BD59-A6C34878D82A}">
                    <a16:rowId xmlns:a16="http://schemas.microsoft.com/office/drawing/2014/main" val="4099086135"/>
                  </a:ext>
                </a:extLst>
              </a:tr>
              <a:tr h="217643">
                <a:tc>
                  <a:txBody>
                    <a:bodyPr/>
                    <a:lstStyle/>
                    <a:p>
                      <a:pPr algn="l"/>
                      <a:r>
                        <a:rPr lang="en-IN" sz="1000" dirty="0">
                          <a:solidFill>
                            <a:schemeClr val="tx1"/>
                          </a:solidFill>
                          <a:latin typeface="Arial" panose="020B0604020202020204" pitchFamily="34" charset="0"/>
                          <a:cs typeface="Arial" panose="020B0604020202020204" pitchFamily="34" charset="0"/>
                        </a:rPr>
                        <a:t>Project Organization……………………………………………………………………………………………………………………………………..16</a:t>
                      </a:r>
                    </a:p>
                  </a:txBody>
                  <a:tcPr>
                    <a:solidFill>
                      <a:schemeClr val="bg1"/>
                    </a:solidFill>
                  </a:tcPr>
                </a:tc>
                <a:extLst>
                  <a:ext uri="{0D108BD9-81ED-4DB2-BD59-A6C34878D82A}">
                    <a16:rowId xmlns:a16="http://schemas.microsoft.com/office/drawing/2014/main" val="1303685187"/>
                  </a:ext>
                </a:extLst>
              </a:tr>
              <a:tr h="217643">
                <a:tc>
                  <a:txBody>
                    <a:bodyPr/>
                    <a:lstStyle/>
                    <a:p>
                      <a:pPr algn="l"/>
                      <a:r>
                        <a:rPr lang="en-IN" sz="1000" dirty="0">
                          <a:solidFill>
                            <a:schemeClr val="tx1"/>
                          </a:solidFill>
                          <a:latin typeface="Arial" panose="020B0604020202020204" pitchFamily="34" charset="0"/>
                          <a:cs typeface="Arial" panose="020B0604020202020204" pitchFamily="34" charset="0"/>
                        </a:rPr>
                        <a:t>Communication Plan……………………………………………………………………………………………………….........................................17</a:t>
                      </a:r>
                    </a:p>
                  </a:txBody>
                  <a:tcPr>
                    <a:solidFill>
                      <a:schemeClr val="bg1"/>
                    </a:solidFill>
                  </a:tcPr>
                </a:tc>
                <a:extLst>
                  <a:ext uri="{0D108BD9-81ED-4DB2-BD59-A6C34878D82A}">
                    <a16:rowId xmlns:a16="http://schemas.microsoft.com/office/drawing/2014/main" val="2762264963"/>
                  </a:ext>
                </a:extLst>
              </a:tr>
              <a:tr h="217643">
                <a:tc>
                  <a:txBody>
                    <a:bodyPr/>
                    <a:lstStyle/>
                    <a:p>
                      <a:pPr algn="l"/>
                      <a:r>
                        <a:rPr lang="en-IN" sz="1000" dirty="0">
                          <a:solidFill>
                            <a:schemeClr val="tx1"/>
                          </a:solidFill>
                          <a:latin typeface="Arial" panose="020B0604020202020204" pitchFamily="34" charset="0"/>
                          <a:cs typeface="Arial" panose="020B0604020202020204" pitchFamily="34" charset="0"/>
                        </a:rPr>
                        <a:t>Investment Figures……………………………………………………………………………………………………………………………………….18</a:t>
                      </a:r>
                    </a:p>
                  </a:txBody>
                  <a:tcPr>
                    <a:solidFill>
                      <a:schemeClr val="bg1"/>
                    </a:solidFill>
                  </a:tcPr>
                </a:tc>
                <a:extLst>
                  <a:ext uri="{0D108BD9-81ED-4DB2-BD59-A6C34878D82A}">
                    <a16:rowId xmlns:a16="http://schemas.microsoft.com/office/drawing/2014/main" val="2828621523"/>
                  </a:ext>
                </a:extLst>
              </a:tr>
              <a:tr h="217643">
                <a:tc>
                  <a:txBody>
                    <a:bodyPr/>
                    <a:lstStyle/>
                    <a:p>
                      <a:pPr algn="l"/>
                      <a:r>
                        <a:rPr lang="en-IN" sz="1000" dirty="0">
                          <a:solidFill>
                            <a:schemeClr val="tx1"/>
                          </a:solidFill>
                          <a:latin typeface="Arial" panose="020B0604020202020204" pitchFamily="34" charset="0"/>
                          <a:cs typeface="Arial" panose="020B0604020202020204" pitchFamily="34" charset="0"/>
                        </a:rPr>
                        <a:t>About TechSci Research……………………………………………………………………………………………………….……………….............19</a:t>
                      </a:r>
                    </a:p>
                  </a:txBody>
                  <a:tcPr>
                    <a:solidFill>
                      <a:schemeClr val="bg1"/>
                    </a:solidFill>
                  </a:tcPr>
                </a:tc>
                <a:extLst>
                  <a:ext uri="{0D108BD9-81ED-4DB2-BD59-A6C34878D82A}">
                    <a16:rowId xmlns:a16="http://schemas.microsoft.com/office/drawing/2014/main" val="45804522"/>
                  </a:ext>
                </a:extLst>
              </a:tr>
            </a:tbl>
          </a:graphicData>
        </a:graphic>
      </p:graphicFrame>
    </p:spTree>
    <p:extLst>
      <p:ext uri="{BB962C8B-B14F-4D97-AF65-F5344CB8AC3E}">
        <p14:creationId xmlns:p14="http://schemas.microsoft.com/office/powerpoint/2010/main" val="167782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DCE93F-A5F1-4847-8004-0ABBBA1C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456" y="968180"/>
            <a:ext cx="5055027" cy="5055027"/>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8546474A-0C34-41F6-9D7A-9F145AB01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251" y="3557103"/>
            <a:ext cx="1781760" cy="1569607"/>
          </a:xfrm>
          <a:prstGeom prst="rect">
            <a:avLst/>
          </a:prstGeom>
        </p:spPr>
      </p:pic>
      <p:grpSp>
        <p:nvGrpSpPr>
          <p:cNvPr id="11" name="Group 10">
            <a:extLst>
              <a:ext uri="{FF2B5EF4-FFF2-40B4-BE49-F238E27FC236}">
                <a16:creationId xmlns:a16="http://schemas.microsoft.com/office/drawing/2014/main" id="{507B1A29-1247-4617-B403-AB46F51C683A}"/>
              </a:ext>
            </a:extLst>
          </p:cNvPr>
          <p:cNvGrpSpPr/>
          <p:nvPr/>
        </p:nvGrpSpPr>
        <p:grpSpPr>
          <a:xfrm>
            <a:off x="277586" y="2690151"/>
            <a:ext cx="1992854" cy="834110"/>
            <a:chOff x="277586" y="2118651"/>
            <a:chExt cx="1992854" cy="834110"/>
          </a:xfrm>
        </p:grpSpPr>
        <p:sp>
          <p:nvSpPr>
            <p:cNvPr id="12" name="Subtitle 1">
              <a:extLst>
                <a:ext uri="{FF2B5EF4-FFF2-40B4-BE49-F238E27FC236}">
                  <a16:creationId xmlns:a16="http://schemas.microsoft.com/office/drawing/2014/main" id="{266AEF7A-5643-4A3E-B73E-F4CFF4EC683D}"/>
                </a:ext>
              </a:extLst>
            </p:cNvPr>
            <p:cNvSpPr txBox="1">
              <a:spLocks/>
            </p:cNvSpPr>
            <p:nvPr/>
          </p:nvSpPr>
          <p:spPr>
            <a:xfrm>
              <a:off x="277586" y="2118651"/>
              <a:ext cx="1992854" cy="770799"/>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4"/>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Pre &amp; Post Communication</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Advertising Effectiveness</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Event/Promotion Effectiveness</a:t>
              </a:r>
            </a:p>
          </p:txBody>
        </p:sp>
        <p:sp>
          <p:nvSpPr>
            <p:cNvPr id="13" name="Callout: Bent Line 12">
              <a:extLst>
                <a:ext uri="{FF2B5EF4-FFF2-40B4-BE49-F238E27FC236}">
                  <a16:creationId xmlns:a16="http://schemas.microsoft.com/office/drawing/2014/main" id="{EFDD0951-DF6E-47D4-8F08-A8939AA34C98}"/>
                </a:ext>
              </a:extLst>
            </p:cNvPr>
            <p:cNvSpPr/>
            <p:nvPr/>
          </p:nvSpPr>
          <p:spPr>
            <a:xfrm flipH="1">
              <a:off x="309178" y="2118651"/>
              <a:ext cx="1957952" cy="834110"/>
            </a:xfrm>
            <a:prstGeom prst="borderCallout2">
              <a:avLst>
                <a:gd name="adj1" fmla="val 18750"/>
                <a:gd name="adj2" fmla="val -8333"/>
                <a:gd name="adj3" fmla="val 18750"/>
                <a:gd name="adj4" fmla="val -16667"/>
                <a:gd name="adj5" fmla="val 32456"/>
                <a:gd name="adj6" fmla="val -28135"/>
              </a:avLst>
            </a:prstGeom>
            <a:noFill/>
            <a:ln>
              <a:solidFill>
                <a:srgbClr val="2D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2A164ABD-31D4-4CDE-85D7-3A1901580B76}"/>
              </a:ext>
            </a:extLst>
          </p:cNvPr>
          <p:cNvGrpSpPr/>
          <p:nvPr/>
        </p:nvGrpSpPr>
        <p:grpSpPr>
          <a:xfrm>
            <a:off x="6601646" y="4699041"/>
            <a:ext cx="2343949" cy="1399449"/>
            <a:chOff x="6601643" y="4127538"/>
            <a:chExt cx="2343949" cy="1399449"/>
          </a:xfrm>
        </p:grpSpPr>
        <p:sp>
          <p:nvSpPr>
            <p:cNvPr id="15" name="Callout: Bent Line 14">
              <a:extLst>
                <a:ext uri="{FF2B5EF4-FFF2-40B4-BE49-F238E27FC236}">
                  <a16:creationId xmlns:a16="http://schemas.microsoft.com/office/drawing/2014/main" id="{B8E8C816-4865-4C09-9F6B-756F61769682}"/>
                </a:ext>
              </a:extLst>
            </p:cNvPr>
            <p:cNvSpPr/>
            <p:nvPr/>
          </p:nvSpPr>
          <p:spPr>
            <a:xfrm>
              <a:off x="6601643" y="4127538"/>
              <a:ext cx="2176321" cy="1399449"/>
            </a:xfrm>
            <a:prstGeom prst="borderCallout2">
              <a:avLst>
                <a:gd name="adj1" fmla="val 49459"/>
                <a:gd name="adj2" fmla="val -6433"/>
                <a:gd name="adj3" fmla="val 50739"/>
                <a:gd name="adj4" fmla="val -17300"/>
                <a:gd name="adj5" fmla="val -18707"/>
                <a:gd name="adj6" fmla="val -52870"/>
              </a:avLst>
            </a:prstGeom>
            <a:noFill/>
            <a:ln w="9525" cap="flat" cmpd="sng" algn="ctr">
              <a:solidFill>
                <a:srgbClr val="E77E2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6" name="Subtitle 1">
              <a:extLst>
                <a:ext uri="{FF2B5EF4-FFF2-40B4-BE49-F238E27FC236}">
                  <a16:creationId xmlns:a16="http://schemas.microsoft.com/office/drawing/2014/main" id="{2E583B4A-1250-4961-9989-0C96D2056F32}"/>
                </a:ext>
              </a:extLst>
            </p:cNvPr>
            <p:cNvSpPr txBox="1">
              <a:spLocks/>
            </p:cNvSpPr>
            <p:nvPr/>
          </p:nvSpPr>
          <p:spPr>
            <a:xfrm>
              <a:off x="6650212" y="4250426"/>
              <a:ext cx="2295380" cy="1153672"/>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4"/>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Customer Satisfaction/ Tracking</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Usage &amp; Attitude</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Brand Perception/ Tracking</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Consumer Behavior Studies </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Consumer/Shopper Insight </a:t>
              </a:r>
            </a:p>
          </p:txBody>
        </p:sp>
      </p:grpSp>
      <p:grpSp>
        <p:nvGrpSpPr>
          <p:cNvPr id="17" name="Group 16">
            <a:extLst>
              <a:ext uri="{FF2B5EF4-FFF2-40B4-BE49-F238E27FC236}">
                <a16:creationId xmlns:a16="http://schemas.microsoft.com/office/drawing/2014/main" id="{BB651584-F900-4822-8A4E-8FA22C4D804B}"/>
              </a:ext>
            </a:extLst>
          </p:cNvPr>
          <p:cNvGrpSpPr/>
          <p:nvPr/>
        </p:nvGrpSpPr>
        <p:grpSpPr>
          <a:xfrm>
            <a:off x="469608" y="1285344"/>
            <a:ext cx="2111375" cy="914400"/>
            <a:chOff x="172152" y="2202556"/>
            <a:chExt cx="2111375" cy="517260"/>
          </a:xfrm>
        </p:grpSpPr>
        <p:sp>
          <p:nvSpPr>
            <p:cNvPr id="18" name="Callout: Bent Line 17">
              <a:extLst>
                <a:ext uri="{FF2B5EF4-FFF2-40B4-BE49-F238E27FC236}">
                  <a16:creationId xmlns:a16="http://schemas.microsoft.com/office/drawing/2014/main" id="{E923F234-2989-4BCA-BB5C-ECC045C5215C}"/>
                </a:ext>
              </a:extLst>
            </p:cNvPr>
            <p:cNvSpPr/>
            <p:nvPr/>
          </p:nvSpPr>
          <p:spPr>
            <a:xfrm flipH="1">
              <a:off x="197385" y="2207238"/>
              <a:ext cx="1957952" cy="489369"/>
            </a:xfrm>
            <a:prstGeom prst="borderCallout2">
              <a:avLst>
                <a:gd name="adj1" fmla="val 47185"/>
                <a:gd name="adj2" fmla="val -7944"/>
                <a:gd name="adj3" fmla="val 47185"/>
                <a:gd name="adj4" fmla="val -17445"/>
                <a:gd name="adj5" fmla="val 112500"/>
                <a:gd name="adj6" fmla="val -46667"/>
              </a:avLst>
            </a:prstGeom>
            <a:noFill/>
            <a:ln>
              <a:solidFill>
                <a:srgbClr val="35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1">
              <a:extLst>
                <a:ext uri="{FF2B5EF4-FFF2-40B4-BE49-F238E27FC236}">
                  <a16:creationId xmlns:a16="http://schemas.microsoft.com/office/drawing/2014/main" id="{8EB835DA-1AB0-4B6F-B5E4-9ADB5352A5C4}"/>
                </a:ext>
              </a:extLst>
            </p:cNvPr>
            <p:cNvSpPr txBox="1">
              <a:spLocks/>
            </p:cNvSpPr>
            <p:nvPr/>
          </p:nvSpPr>
          <p:spPr>
            <a:xfrm>
              <a:off x="172152" y="2202556"/>
              <a:ext cx="2111375" cy="517260"/>
            </a:xfrm>
            <a:prstGeom prst="rect">
              <a:avLst/>
            </a:prstGeom>
            <a:ln w="28575">
              <a:no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500"/>
                </a:spcBef>
              </a:pPr>
              <a:r>
                <a:rPr lang="en-US" sz="875" dirty="0">
                  <a:solidFill>
                    <a:srgbClr val="3598DB"/>
                  </a:solidFill>
                  <a:latin typeface="Verdana" panose="020B0604030504040204" pitchFamily="34" charset="0"/>
                  <a:ea typeface="Verdana" panose="020B0604030504040204" pitchFamily="34" charset="0"/>
                  <a:cs typeface="Verdana" panose="020B0604030504040204" pitchFamily="34" charset="0"/>
                </a:rPr>
                <a:t>Market Landscaping</a:t>
              </a:r>
            </a:p>
            <a:p>
              <a:pPr>
                <a:lnSpc>
                  <a:spcPct val="100000"/>
                </a:lnSpc>
                <a:spcBef>
                  <a:spcPts val="500"/>
                </a:spcBef>
              </a:pPr>
              <a:r>
                <a:rPr lang="en-US" sz="875" dirty="0">
                  <a:solidFill>
                    <a:srgbClr val="3598DB"/>
                  </a:solidFill>
                  <a:latin typeface="Verdana" panose="020B0604030504040204" pitchFamily="34" charset="0"/>
                  <a:ea typeface="Verdana" panose="020B0604030504040204" pitchFamily="34" charset="0"/>
                  <a:cs typeface="Verdana" panose="020B0604030504040204" pitchFamily="34" charset="0"/>
                </a:rPr>
                <a:t>Need Gap/Pain Point Analysis</a:t>
              </a:r>
            </a:p>
          </p:txBody>
        </p:sp>
      </p:grpSp>
      <p:grpSp>
        <p:nvGrpSpPr>
          <p:cNvPr id="20" name="Group 19">
            <a:extLst>
              <a:ext uri="{FF2B5EF4-FFF2-40B4-BE49-F238E27FC236}">
                <a16:creationId xmlns:a16="http://schemas.microsoft.com/office/drawing/2014/main" id="{62E808B0-52F6-45AF-B952-C7EC9CDADDE7}"/>
              </a:ext>
            </a:extLst>
          </p:cNvPr>
          <p:cNvGrpSpPr/>
          <p:nvPr/>
        </p:nvGrpSpPr>
        <p:grpSpPr>
          <a:xfrm>
            <a:off x="6820017" y="2777378"/>
            <a:ext cx="1957953" cy="992530"/>
            <a:chOff x="6131706" y="635522"/>
            <a:chExt cx="2529530" cy="992530"/>
          </a:xfrm>
        </p:grpSpPr>
        <p:sp>
          <p:nvSpPr>
            <p:cNvPr id="21" name="Callout: Bent Line 20">
              <a:extLst>
                <a:ext uri="{FF2B5EF4-FFF2-40B4-BE49-F238E27FC236}">
                  <a16:creationId xmlns:a16="http://schemas.microsoft.com/office/drawing/2014/main" id="{4C6F3292-3E78-4664-AF8E-291701F4A8E4}"/>
                </a:ext>
              </a:extLst>
            </p:cNvPr>
            <p:cNvSpPr/>
            <p:nvPr/>
          </p:nvSpPr>
          <p:spPr>
            <a:xfrm>
              <a:off x="6131706" y="662983"/>
              <a:ext cx="2438138" cy="937609"/>
            </a:xfrm>
            <a:prstGeom prst="borderCallout2">
              <a:avLst/>
            </a:prstGeom>
            <a:noFill/>
            <a:ln w="9525" cap="flat" cmpd="sng" algn="ctr">
              <a:solidFill>
                <a:srgbClr val="CC3D7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2" name="Subtitle 1">
              <a:extLst>
                <a:ext uri="{FF2B5EF4-FFF2-40B4-BE49-F238E27FC236}">
                  <a16:creationId xmlns:a16="http://schemas.microsoft.com/office/drawing/2014/main" id="{CB61E1BF-8BD8-44E9-B4B4-5C12305AB33E}"/>
                </a:ext>
              </a:extLst>
            </p:cNvPr>
            <p:cNvSpPr txBox="1">
              <a:spLocks/>
            </p:cNvSpPr>
            <p:nvPr/>
          </p:nvSpPr>
          <p:spPr>
            <a:xfrm>
              <a:off x="6223098" y="635522"/>
              <a:ext cx="2438138" cy="992530"/>
            </a:xfrm>
            <a:prstGeom prst="rect">
              <a:avLst/>
            </a:prstGeom>
          </p:spPr>
          <p:txBody>
            <a:bodyPr anchor="ctr"/>
            <a:lstStyle>
              <a:lvl1pPr marL="171450" indent="-171450" algn="just" defTabSz="914400" rtl="0" eaLnBrk="1" latinLnBrk="0" hangingPunct="1">
                <a:lnSpc>
                  <a:spcPct val="200000"/>
                </a:lnSpc>
                <a:spcBef>
                  <a:spcPts val="1000"/>
                </a:spcBef>
                <a:buFontTx/>
                <a:buBlip>
                  <a:blip r:embed="rId4"/>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New Product Testing</a:t>
              </a:r>
            </a:p>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Price Sensitivity</a:t>
              </a:r>
            </a:p>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Market Segmentation</a:t>
              </a:r>
            </a:p>
          </p:txBody>
        </p:sp>
      </p:grpSp>
      <p:grpSp>
        <p:nvGrpSpPr>
          <p:cNvPr id="23" name="Group 22">
            <a:extLst>
              <a:ext uri="{FF2B5EF4-FFF2-40B4-BE49-F238E27FC236}">
                <a16:creationId xmlns:a16="http://schemas.microsoft.com/office/drawing/2014/main" id="{7B0C1FAD-749C-4C69-879B-ACD8C411A320}"/>
              </a:ext>
            </a:extLst>
          </p:cNvPr>
          <p:cNvGrpSpPr/>
          <p:nvPr/>
        </p:nvGrpSpPr>
        <p:grpSpPr>
          <a:xfrm>
            <a:off x="6599372" y="1350140"/>
            <a:ext cx="2170366" cy="914400"/>
            <a:chOff x="457200" y="875880"/>
            <a:chExt cx="2170366" cy="914400"/>
          </a:xfrm>
        </p:grpSpPr>
        <p:sp>
          <p:nvSpPr>
            <p:cNvPr id="24" name="Callout: Bent Line 23">
              <a:extLst>
                <a:ext uri="{FF2B5EF4-FFF2-40B4-BE49-F238E27FC236}">
                  <a16:creationId xmlns:a16="http://schemas.microsoft.com/office/drawing/2014/main" id="{FA83DF2F-5517-4158-BE43-834607ECE91C}"/>
                </a:ext>
              </a:extLst>
            </p:cNvPr>
            <p:cNvSpPr/>
            <p:nvPr/>
          </p:nvSpPr>
          <p:spPr>
            <a:xfrm flipH="1">
              <a:off x="457200" y="959457"/>
              <a:ext cx="1957952" cy="773724"/>
            </a:xfrm>
            <a:prstGeom prst="borderCallout2">
              <a:avLst>
                <a:gd name="adj1" fmla="val 35633"/>
                <a:gd name="adj2" fmla="val 105160"/>
                <a:gd name="adj3" fmla="val 37134"/>
                <a:gd name="adj4" fmla="val 111967"/>
                <a:gd name="adj5" fmla="val 116252"/>
                <a:gd name="adj6" fmla="val 142364"/>
              </a:avLst>
            </a:prstGeom>
            <a:noFill/>
            <a:ln>
              <a:solidFill>
                <a:srgbClr val="3F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ubtitle 1">
              <a:extLst>
                <a:ext uri="{FF2B5EF4-FFF2-40B4-BE49-F238E27FC236}">
                  <a16:creationId xmlns:a16="http://schemas.microsoft.com/office/drawing/2014/main" id="{4F959626-52B2-4578-B35D-DDDE6C3811C3}"/>
                </a:ext>
              </a:extLst>
            </p:cNvPr>
            <p:cNvSpPr txBox="1">
              <a:spLocks/>
            </p:cNvSpPr>
            <p:nvPr/>
          </p:nvSpPr>
          <p:spPr>
            <a:xfrm>
              <a:off x="516826" y="875880"/>
              <a:ext cx="2110740" cy="914400"/>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4"/>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3F5765"/>
                  </a:solidFill>
                </a:rPr>
                <a:t>Market Size Estimation</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3F5765"/>
                  </a:solidFill>
                </a:rPr>
                <a:t>Market Forecasting</a:t>
              </a:r>
            </a:p>
          </p:txBody>
        </p:sp>
      </p:grpSp>
      <p:sp>
        <p:nvSpPr>
          <p:cNvPr id="26" name="TextBox 25">
            <a:extLst>
              <a:ext uri="{FF2B5EF4-FFF2-40B4-BE49-F238E27FC236}">
                <a16:creationId xmlns:a16="http://schemas.microsoft.com/office/drawing/2014/main" id="{10995777-5F1A-4E83-89AF-1AAE0498E504}"/>
              </a:ext>
            </a:extLst>
          </p:cNvPr>
          <p:cNvSpPr txBox="1"/>
          <p:nvPr/>
        </p:nvSpPr>
        <p:spPr>
          <a:xfrm>
            <a:off x="-301447" y="660403"/>
            <a:ext cx="5813247" cy="307777"/>
          </a:xfrm>
          <a:prstGeom prst="rect">
            <a:avLst/>
          </a:prstGeom>
          <a:noFill/>
        </p:spPr>
        <p:txBody>
          <a:bodyPr wrap="square" rtlCol="0">
            <a:spAutoFit/>
          </a:bodyPr>
          <a:lstStyle/>
          <a:p>
            <a:pPr marL="401638"/>
            <a:r>
              <a:rPr lang="en-US" sz="1400" b="1" dirty="0">
                <a:solidFill>
                  <a:schemeClr val="bg2">
                    <a:lumMod val="25000"/>
                  </a:schemeClr>
                </a:solidFill>
                <a:latin typeface="Arial" panose="020B0604020202020204" pitchFamily="34" charset="0"/>
                <a:ea typeface="Roboto" pitchFamily="2" charset="0"/>
                <a:cs typeface="Arial" panose="020B0604020202020204" pitchFamily="34" charset="0"/>
              </a:rPr>
              <a:t>RESEARCH OFFERINGS </a:t>
            </a:r>
            <a:r>
              <a:rPr lang="en-US" sz="1400" b="1" dirty="0">
                <a:solidFill>
                  <a:srgbClr val="94AA43"/>
                </a:solidFill>
                <a:latin typeface="Arial" panose="020B0604020202020204" pitchFamily="34" charset="0"/>
                <a:ea typeface="Roboto" pitchFamily="2" charset="0"/>
                <a:cs typeface="Arial" panose="020B0604020202020204" pitchFamily="34" charset="0"/>
              </a:rPr>
              <a:t>ACROSS VALUE CHAIN</a:t>
            </a:r>
          </a:p>
        </p:txBody>
      </p:sp>
      <p:sp>
        <p:nvSpPr>
          <p:cNvPr id="27" name="TextBox 26">
            <a:extLst>
              <a:ext uri="{FF2B5EF4-FFF2-40B4-BE49-F238E27FC236}">
                <a16:creationId xmlns:a16="http://schemas.microsoft.com/office/drawing/2014/main" id="{A5DB6945-1C5F-49A0-98F5-1AA92F1FDBAD}"/>
              </a:ext>
            </a:extLst>
          </p:cNvPr>
          <p:cNvSpPr txBox="1"/>
          <p:nvPr/>
        </p:nvSpPr>
        <p:spPr>
          <a:xfrm>
            <a:off x="3345377" y="2049631"/>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28" name="TextBox 27">
            <a:extLst>
              <a:ext uri="{FF2B5EF4-FFF2-40B4-BE49-F238E27FC236}">
                <a16:creationId xmlns:a16="http://schemas.microsoft.com/office/drawing/2014/main" id="{83E28515-8897-4FEA-95C2-F1A723421C27}"/>
              </a:ext>
            </a:extLst>
          </p:cNvPr>
          <p:cNvSpPr txBox="1"/>
          <p:nvPr/>
        </p:nvSpPr>
        <p:spPr>
          <a:xfrm>
            <a:off x="4843191" y="2496276"/>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29" name="TextBox 28">
            <a:extLst>
              <a:ext uri="{FF2B5EF4-FFF2-40B4-BE49-F238E27FC236}">
                <a16:creationId xmlns:a16="http://schemas.microsoft.com/office/drawing/2014/main" id="{51629811-3AC4-445D-9C28-E6322353B3D3}"/>
              </a:ext>
            </a:extLst>
          </p:cNvPr>
          <p:cNvSpPr txBox="1"/>
          <p:nvPr/>
        </p:nvSpPr>
        <p:spPr>
          <a:xfrm>
            <a:off x="5236154" y="3702696"/>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30" name="TextBox 29">
            <a:extLst>
              <a:ext uri="{FF2B5EF4-FFF2-40B4-BE49-F238E27FC236}">
                <a16:creationId xmlns:a16="http://schemas.microsoft.com/office/drawing/2014/main" id="{8464C5E4-DDB4-4B10-874F-59F09C56C462}"/>
              </a:ext>
            </a:extLst>
          </p:cNvPr>
          <p:cNvSpPr txBox="1"/>
          <p:nvPr/>
        </p:nvSpPr>
        <p:spPr>
          <a:xfrm>
            <a:off x="2605175" y="2832073"/>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31" name="TextBox 30">
            <a:extLst>
              <a:ext uri="{FF2B5EF4-FFF2-40B4-BE49-F238E27FC236}">
                <a16:creationId xmlns:a16="http://schemas.microsoft.com/office/drawing/2014/main" id="{DEEA6134-7A00-4747-A91D-841A3546E2CA}"/>
              </a:ext>
            </a:extLst>
          </p:cNvPr>
          <p:cNvSpPr txBox="1"/>
          <p:nvPr/>
        </p:nvSpPr>
        <p:spPr>
          <a:xfrm>
            <a:off x="4671044" y="4605830"/>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32" name="TextBox 31">
            <a:extLst>
              <a:ext uri="{FF2B5EF4-FFF2-40B4-BE49-F238E27FC236}">
                <a16:creationId xmlns:a16="http://schemas.microsoft.com/office/drawing/2014/main" id="{F2BA0F56-7886-4D09-B672-F56994246D8A}"/>
              </a:ext>
            </a:extLst>
          </p:cNvPr>
          <p:cNvSpPr txBox="1"/>
          <p:nvPr/>
        </p:nvSpPr>
        <p:spPr>
          <a:xfrm>
            <a:off x="3247841" y="4807270"/>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grpSp>
        <p:nvGrpSpPr>
          <p:cNvPr id="33" name="Group 32">
            <a:extLst>
              <a:ext uri="{FF2B5EF4-FFF2-40B4-BE49-F238E27FC236}">
                <a16:creationId xmlns:a16="http://schemas.microsoft.com/office/drawing/2014/main" id="{0A54AB91-61C1-4AEE-B542-492DAEC87952}"/>
              </a:ext>
            </a:extLst>
          </p:cNvPr>
          <p:cNvGrpSpPr/>
          <p:nvPr/>
        </p:nvGrpSpPr>
        <p:grpSpPr>
          <a:xfrm>
            <a:off x="259183" y="4664327"/>
            <a:ext cx="2241371" cy="1358422"/>
            <a:chOff x="259180" y="4092827"/>
            <a:chExt cx="2241371" cy="1358422"/>
          </a:xfrm>
        </p:grpSpPr>
        <p:sp>
          <p:nvSpPr>
            <p:cNvPr id="34" name="Callout: Bent Line 33">
              <a:extLst>
                <a:ext uri="{FF2B5EF4-FFF2-40B4-BE49-F238E27FC236}">
                  <a16:creationId xmlns:a16="http://schemas.microsoft.com/office/drawing/2014/main" id="{6218F9F5-6247-45D5-9133-279007FACA6E}"/>
                </a:ext>
              </a:extLst>
            </p:cNvPr>
            <p:cNvSpPr/>
            <p:nvPr/>
          </p:nvSpPr>
          <p:spPr>
            <a:xfrm>
              <a:off x="259180" y="4092827"/>
              <a:ext cx="2241371" cy="1358422"/>
            </a:xfrm>
            <a:prstGeom prst="borderCallout2">
              <a:avLst>
                <a:gd name="adj1" fmla="val 50888"/>
                <a:gd name="adj2" fmla="val 101871"/>
                <a:gd name="adj3" fmla="val 50888"/>
                <a:gd name="adj4" fmla="val 107177"/>
                <a:gd name="adj5" fmla="val -7727"/>
                <a:gd name="adj6" fmla="val 130213"/>
              </a:avLst>
            </a:prstGeom>
            <a:noFill/>
            <a:ln w="9525" cap="flat" cmpd="sng" algn="ctr">
              <a:solidFill>
                <a:srgbClr val="F1C50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5" name="Subtitle 1">
              <a:extLst>
                <a:ext uri="{FF2B5EF4-FFF2-40B4-BE49-F238E27FC236}">
                  <a16:creationId xmlns:a16="http://schemas.microsoft.com/office/drawing/2014/main" id="{F1636B4F-0F38-40C6-966E-9DDCFE7398A6}"/>
                </a:ext>
              </a:extLst>
            </p:cNvPr>
            <p:cNvSpPr txBox="1">
              <a:spLocks/>
            </p:cNvSpPr>
            <p:nvPr/>
          </p:nvSpPr>
          <p:spPr>
            <a:xfrm>
              <a:off x="384827" y="4383484"/>
              <a:ext cx="1856740" cy="726662"/>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4"/>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Competitive Intelligence</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Competitors Profiling</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Competitive Benchmarking</a:t>
              </a:r>
            </a:p>
          </p:txBody>
        </p:sp>
      </p:grpSp>
      <p:pic>
        <p:nvPicPr>
          <p:cNvPr id="36" name="Picture 35" descr="A person wearing a suit and tie&#10;&#10;Description generated with very high confidence">
            <a:extLst>
              <a:ext uri="{FF2B5EF4-FFF2-40B4-BE49-F238E27FC236}">
                <a16:creationId xmlns:a16="http://schemas.microsoft.com/office/drawing/2014/main" id="{13C4DEAA-8C5E-474A-AAAD-35FA620EA2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178" y="1581019"/>
            <a:ext cx="1389235" cy="1223820"/>
          </a:xfrm>
          <a:prstGeom prst="rect">
            <a:avLst/>
          </a:prstGeom>
        </p:spPr>
      </p:pic>
      <p:pic>
        <p:nvPicPr>
          <p:cNvPr id="37" name="Picture 36">
            <a:extLst>
              <a:ext uri="{FF2B5EF4-FFF2-40B4-BE49-F238E27FC236}">
                <a16:creationId xmlns:a16="http://schemas.microsoft.com/office/drawing/2014/main" id="{41A14853-3394-4144-B455-9FBF0ABF6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9015" y="1489975"/>
            <a:ext cx="1373059" cy="1209571"/>
          </a:xfrm>
          <a:prstGeom prst="rect">
            <a:avLst/>
          </a:prstGeom>
        </p:spPr>
      </p:pic>
      <p:pic>
        <p:nvPicPr>
          <p:cNvPr id="38" name="Picture 37" descr="A picture containing object&#10;&#10;Description generated with very high confidence">
            <a:extLst>
              <a:ext uri="{FF2B5EF4-FFF2-40B4-BE49-F238E27FC236}">
                <a16:creationId xmlns:a16="http://schemas.microsoft.com/office/drawing/2014/main" id="{9392C0DA-C32E-4032-8D85-E814AD9268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9997" y="3001690"/>
            <a:ext cx="1164686" cy="1026008"/>
          </a:xfrm>
          <a:prstGeom prst="rect">
            <a:avLst/>
          </a:prstGeom>
        </p:spPr>
      </p:pic>
      <p:pic>
        <p:nvPicPr>
          <p:cNvPr id="39" name="Picture 38" descr="A picture containing object&#10;&#10;Description generated with very high confidence">
            <a:extLst>
              <a:ext uri="{FF2B5EF4-FFF2-40B4-BE49-F238E27FC236}">
                <a16:creationId xmlns:a16="http://schemas.microsoft.com/office/drawing/2014/main" id="{BD7B00A2-F849-41E8-8C72-3B7AB22369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0039" y="2665762"/>
            <a:ext cx="1290174" cy="1223820"/>
          </a:xfrm>
          <a:prstGeom prst="rect">
            <a:avLst/>
          </a:prstGeom>
        </p:spPr>
      </p:pic>
      <p:pic>
        <p:nvPicPr>
          <p:cNvPr id="40" name="Picture 39" descr="A person with collar shirt&#10;&#10;Description generated with high confidence">
            <a:extLst>
              <a:ext uri="{FF2B5EF4-FFF2-40B4-BE49-F238E27FC236}">
                <a16:creationId xmlns:a16="http://schemas.microsoft.com/office/drawing/2014/main" id="{04D1EE85-E984-400A-B85C-30C78F5B63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7339" y="4027701"/>
            <a:ext cx="1247554" cy="1099009"/>
          </a:xfrm>
          <a:prstGeom prst="rect">
            <a:avLst/>
          </a:prstGeom>
        </p:spPr>
      </p:pic>
    </p:spTree>
    <p:extLst>
      <p:ext uri="{BB962C8B-B14F-4D97-AF65-F5344CB8AC3E}">
        <p14:creationId xmlns:p14="http://schemas.microsoft.com/office/powerpoint/2010/main" val="255256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dirty="0"/>
              <a:t>TechSci Advantage</a:t>
            </a:r>
          </a:p>
        </p:txBody>
      </p:sp>
      <p:sp>
        <p:nvSpPr>
          <p:cNvPr id="5" name="Subtitle 2">
            <a:extLst>
              <a:ext uri="{FF2B5EF4-FFF2-40B4-BE49-F238E27FC236}">
                <a16:creationId xmlns:a16="http://schemas.microsoft.com/office/drawing/2014/main" id="{CA544D2F-33FD-4A43-9BA6-DFF613F9034E}"/>
              </a:ext>
            </a:extLst>
          </p:cNvPr>
          <p:cNvSpPr>
            <a:spLocks noGrp="1"/>
          </p:cNvSpPr>
          <p:nvPr/>
        </p:nvSpPr>
        <p:spPr>
          <a:xfrm>
            <a:off x="305710" y="863130"/>
            <a:ext cx="8234608" cy="559451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More Market Research Value </a:t>
            </a:r>
            <a:r>
              <a:rPr lang="en-US" sz="1400" dirty="0">
                <a:latin typeface="Arial" panose="020B0604020202020204" pitchFamily="34" charset="0"/>
                <a:cs typeface="Arial" panose="020B0604020202020204" pitchFamily="34" charset="0"/>
              </a:rPr>
              <a:t>- Our prices are generally 35-60% lower than traditional market research providers for work our clients indicate is of equal or better quality, so our clients are able to increase their market research coverage without increasing their budget.</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Speed &amp; Flexibility </a:t>
            </a:r>
            <a:r>
              <a:rPr lang="en-US" sz="1400" dirty="0">
                <a:latin typeface="Arial" panose="020B0604020202020204" pitchFamily="34" charset="0"/>
                <a:cs typeface="Arial" panose="020B0604020202020204" pitchFamily="34" charset="0"/>
              </a:rPr>
              <a:t>- We harness the power and flexibility of our research model to deliver information faster and update data more frequently. Our clients benefit from unique solutions that can fit their company-specific market research needs.</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Improved Research Efficiency &amp; Utilization </a:t>
            </a:r>
            <a:r>
              <a:rPr lang="en-US" sz="1400" dirty="0">
                <a:latin typeface="Arial" panose="020B0604020202020204" pitchFamily="34" charset="0"/>
                <a:cs typeface="Arial" panose="020B0604020202020204" pitchFamily="34" charset="0"/>
              </a:rPr>
              <a:t>- Our model can help to increase the efficiency of internal market research divisions by helping our clients stretch their existing company resources and budget.</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Comprehensive Coverage of Under-Researched Areas </a:t>
            </a:r>
            <a:r>
              <a:rPr lang="en-US" sz="1400" dirty="0">
                <a:latin typeface="Arial" panose="020B0604020202020204" pitchFamily="34" charset="0"/>
                <a:cs typeface="Arial" panose="020B0604020202020204" pitchFamily="34" charset="0"/>
              </a:rPr>
              <a:t>-TechSci's Research model enables us to profitably engage in projects focused on emerging markets and to cover exciting new markets and under-researched areas faster.</a:t>
            </a:r>
          </a:p>
        </p:txBody>
      </p:sp>
    </p:spTree>
    <p:extLst>
      <p:ext uri="{BB962C8B-B14F-4D97-AF65-F5344CB8AC3E}">
        <p14:creationId xmlns:p14="http://schemas.microsoft.com/office/powerpoint/2010/main" val="220010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dirty="0"/>
              <a:t>Robust Research Model</a:t>
            </a:r>
          </a:p>
        </p:txBody>
      </p:sp>
      <p:sp>
        <p:nvSpPr>
          <p:cNvPr id="6" name="Subtitle 2">
            <a:extLst>
              <a:ext uri="{FF2B5EF4-FFF2-40B4-BE49-F238E27FC236}">
                <a16:creationId xmlns:a16="http://schemas.microsoft.com/office/drawing/2014/main" id="{75DDBB08-7C4A-4FBF-A532-95E3E42CD583}"/>
              </a:ext>
            </a:extLst>
          </p:cNvPr>
          <p:cNvSpPr>
            <a:spLocks noGrp="1"/>
          </p:cNvSpPr>
          <p:nvPr/>
        </p:nvSpPr>
        <p:spPr>
          <a:xfrm>
            <a:off x="292459" y="798588"/>
            <a:ext cx="8533491" cy="550368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TechSci leverages a next-generation research model that fully harnesses new technologies and processes to streamline operations, automate research procedures and deliver insights in more interactive and engaging formats. Our cutting-edge research model leverages the following engines of innovation to deliver unique research value:</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Offshoring</a:t>
            </a:r>
            <a:r>
              <a:rPr lang="en-US" sz="1400" dirty="0">
                <a:latin typeface="Arial" panose="020B0604020202020204" pitchFamily="34" charset="0"/>
                <a:cs typeface="Arial" panose="020B0604020202020204" pitchFamily="34" charset="0"/>
              </a:rPr>
              <a:t> - By tapping the capabilities of highly skilled professionals in emerging countries and supplementing the team with client-facing analysts in strategic worldwide locations, we cultivate a lower cost yet highly specialized, flexible and knowledgeable research team.</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Industry Focus </a:t>
            </a:r>
            <a:r>
              <a:rPr lang="en-US" sz="1400" dirty="0">
                <a:latin typeface="Arial" panose="020B0604020202020204" pitchFamily="34" charset="0"/>
                <a:cs typeface="Arial" panose="020B0604020202020204" pitchFamily="34" charset="0"/>
              </a:rPr>
              <a:t>– With independent teams of experts in various industry sectors we keep a bull’s eye on the industry. Our team to specialize as experts in their domain, which combined with our research model, helps to deliver more value to our clients.</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The Internet </a:t>
            </a:r>
            <a:r>
              <a:rPr lang="en-US" sz="1400" dirty="0">
                <a:latin typeface="Arial" panose="020B0604020202020204" pitchFamily="34" charset="0"/>
                <a:cs typeface="Arial" panose="020B0604020202020204" pitchFamily="34" charset="0"/>
              </a:rPr>
              <a:t>- The explosion of information transparency and availability enabled by the Internet provides an unprecedented tool for research innovation.</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Technology </a:t>
            </a:r>
            <a:r>
              <a:rPr lang="en-US" sz="1400" dirty="0">
                <a:latin typeface="Arial" panose="020B0604020202020204" pitchFamily="34" charset="0"/>
                <a:cs typeface="Arial" panose="020B0604020202020204" pitchFamily="34" charset="0"/>
              </a:rPr>
              <a:t>– TechSci Research invests heavily in technology and maintains one of the industry’s highest technology employee-to-analyst ratios, enabling us to process information more quickly and deliver insights in more interactive and useful formats.</a:t>
            </a:r>
          </a:p>
        </p:txBody>
      </p:sp>
    </p:spTree>
    <p:extLst>
      <p:ext uri="{BB962C8B-B14F-4D97-AF65-F5344CB8AC3E}">
        <p14:creationId xmlns:p14="http://schemas.microsoft.com/office/powerpoint/2010/main" val="96809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dirty="0"/>
              <a:t>Awards &amp; Recognitions</a:t>
            </a:r>
          </a:p>
        </p:txBody>
      </p:sp>
      <p:pic>
        <p:nvPicPr>
          <p:cNvPr id="5" name="Picture 4">
            <a:extLst>
              <a:ext uri="{FF2B5EF4-FFF2-40B4-BE49-F238E27FC236}">
                <a16:creationId xmlns:a16="http://schemas.microsoft.com/office/drawing/2014/main" id="{4C9BCCB8-E099-414E-B80A-F40E4075E3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7996" y="3960200"/>
            <a:ext cx="1134412" cy="151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C393BB15-E860-4407-8E5B-3C24A94E22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769" y="2163436"/>
            <a:ext cx="1201154" cy="16015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550B3E57-E61C-4278-802F-042081422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3993" y="1809974"/>
            <a:ext cx="1161646" cy="15488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Title 1">
            <a:extLst>
              <a:ext uri="{FF2B5EF4-FFF2-40B4-BE49-F238E27FC236}">
                <a16:creationId xmlns:a16="http://schemas.microsoft.com/office/drawing/2014/main" id="{32FCFAEC-531B-4A51-B8D0-296876FCD6B5}"/>
              </a:ext>
            </a:extLst>
          </p:cNvPr>
          <p:cNvSpPr txBox="1">
            <a:spLocks/>
          </p:cNvSpPr>
          <p:nvPr/>
        </p:nvSpPr>
        <p:spPr>
          <a:xfrm>
            <a:off x="322795" y="3910089"/>
            <a:ext cx="1593044" cy="68359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12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Best Application of Research Award by World Marketing Congress</a:t>
            </a:r>
          </a:p>
        </p:txBody>
      </p:sp>
      <p:sp>
        <p:nvSpPr>
          <p:cNvPr id="10" name="Title 1">
            <a:extLst>
              <a:ext uri="{FF2B5EF4-FFF2-40B4-BE49-F238E27FC236}">
                <a16:creationId xmlns:a16="http://schemas.microsoft.com/office/drawing/2014/main" id="{8086AD54-E21A-4A1E-9D25-00D177C82DC4}"/>
              </a:ext>
            </a:extLst>
          </p:cNvPr>
          <p:cNvSpPr txBox="1">
            <a:spLocks/>
          </p:cNvSpPr>
          <p:nvPr/>
        </p:nvSpPr>
        <p:spPr>
          <a:xfrm>
            <a:off x="4875160" y="3524831"/>
            <a:ext cx="1696037" cy="386324"/>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12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Award for Best Place to Work in Research by World Marketing Congress</a:t>
            </a:r>
          </a:p>
        </p:txBody>
      </p:sp>
      <p:sp>
        <p:nvSpPr>
          <p:cNvPr id="11" name="Title 1">
            <a:extLst>
              <a:ext uri="{FF2B5EF4-FFF2-40B4-BE49-F238E27FC236}">
                <a16:creationId xmlns:a16="http://schemas.microsoft.com/office/drawing/2014/main" id="{AA5D02F1-7131-420D-BCF7-3B298645640D}"/>
              </a:ext>
            </a:extLst>
          </p:cNvPr>
          <p:cNvSpPr txBox="1">
            <a:spLocks/>
          </p:cNvSpPr>
          <p:nvPr/>
        </p:nvSpPr>
        <p:spPr>
          <a:xfrm>
            <a:off x="2151595" y="5602536"/>
            <a:ext cx="1981200" cy="386324"/>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12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Best Market Research &amp; Management Consulting Service by Wafisilpa Entertainments</a:t>
            </a:r>
          </a:p>
        </p:txBody>
      </p:sp>
      <p:pic>
        <p:nvPicPr>
          <p:cNvPr id="12" name="Picture 11">
            <a:extLst>
              <a:ext uri="{FF2B5EF4-FFF2-40B4-BE49-F238E27FC236}">
                <a16:creationId xmlns:a16="http://schemas.microsoft.com/office/drawing/2014/main" id="{AA17CC3D-49C9-42CC-AEF1-E0D9AFF4DE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00" t="2137" r="16923" b="8975"/>
          <a:stretch/>
        </p:blipFill>
        <p:spPr>
          <a:xfrm rot="10800000">
            <a:off x="5276701" y="4350627"/>
            <a:ext cx="1676400" cy="132885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E9E51BA0-E902-4AB5-982B-FCBAE042FA9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729" t="4568" r="14613" b="4568"/>
          <a:stretch/>
        </p:blipFill>
        <p:spPr>
          <a:xfrm rot="5400000">
            <a:off x="6914081" y="2352103"/>
            <a:ext cx="2470948" cy="171458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4" name="Title 1">
            <a:extLst>
              <a:ext uri="{FF2B5EF4-FFF2-40B4-BE49-F238E27FC236}">
                <a16:creationId xmlns:a16="http://schemas.microsoft.com/office/drawing/2014/main" id="{7A13177D-8F9C-4116-8773-945C30FEA876}"/>
              </a:ext>
            </a:extLst>
          </p:cNvPr>
          <p:cNvSpPr txBox="1">
            <a:spLocks/>
          </p:cNvSpPr>
          <p:nvPr/>
        </p:nvSpPr>
        <p:spPr>
          <a:xfrm>
            <a:off x="7353033" y="4664230"/>
            <a:ext cx="1593044" cy="68359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12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Leadership Award from World Marketing Congress</a:t>
            </a:r>
          </a:p>
        </p:txBody>
      </p:sp>
      <p:sp>
        <p:nvSpPr>
          <p:cNvPr id="15" name="Title 1">
            <a:extLst>
              <a:ext uri="{FF2B5EF4-FFF2-40B4-BE49-F238E27FC236}">
                <a16:creationId xmlns:a16="http://schemas.microsoft.com/office/drawing/2014/main" id="{16A7D7A1-2F58-4163-A965-A87061A84BC9}"/>
              </a:ext>
            </a:extLst>
          </p:cNvPr>
          <p:cNvSpPr txBox="1">
            <a:spLocks/>
          </p:cNvSpPr>
          <p:nvPr/>
        </p:nvSpPr>
        <p:spPr>
          <a:xfrm>
            <a:off x="5318378" y="5844255"/>
            <a:ext cx="1593044" cy="68359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12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Recognition from Silicon India Magazine</a:t>
            </a:r>
          </a:p>
        </p:txBody>
      </p:sp>
      <p:sp>
        <p:nvSpPr>
          <p:cNvPr id="16" name="Rectangle 15">
            <a:extLst>
              <a:ext uri="{FF2B5EF4-FFF2-40B4-BE49-F238E27FC236}">
                <a16:creationId xmlns:a16="http://schemas.microsoft.com/office/drawing/2014/main" id="{D955CFEE-4C62-4FE8-84AD-318216AB4B0C}"/>
              </a:ext>
            </a:extLst>
          </p:cNvPr>
          <p:cNvSpPr/>
          <p:nvPr/>
        </p:nvSpPr>
        <p:spPr>
          <a:xfrm>
            <a:off x="92147" y="995803"/>
            <a:ext cx="8811091" cy="523220"/>
          </a:xfrm>
          <a:prstGeom prst="rect">
            <a:avLst/>
          </a:prstGeom>
        </p:spPr>
        <p:txBody>
          <a:bodyPr wrap="square">
            <a:spAutoFit/>
          </a:bodyPr>
          <a:lstStyle/>
          <a:p>
            <a:r>
              <a:rPr lang="en-US" sz="1400" dirty="0">
                <a:solidFill>
                  <a:schemeClr val="bg2">
                    <a:lumMod val="25000"/>
                  </a:schemeClr>
                </a:solidFill>
                <a:latin typeface="Verdana" panose="020B0604030504040204" pitchFamily="34" charset="0"/>
              </a:rPr>
              <a:t>TechSci Research has secured a number of eminent awards and accolades. Some of the awards are mentioned here:</a:t>
            </a:r>
            <a:endParaRPr lang="en-US" sz="1400" dirty="0">
              <a:solidFill>
                <a:schemeClr val="bg2">
                  <a:lumMod val="25000"/>
                </a:schemeClr>
              </a:solidFill>
            </a:endParaRPr>
          </a:p>
        </p:txBody>
      </p:sp>
      <p:sp>
        <p:nvSpPr>
          <p:cNvPr id="17" name="Title 1">
            <a:extLst>
              <a:ext uri="{FF2B5EF4-FFF2-40B4-BE49-F238E27FC236}">
                <a16:creationId xmlns:a16="http://schemas.microsoft.com/office/drawing/2014/main" id="{D49C014A-1B00-4D1E-88C1-D0E50E5ABC78}"/>
              </a:ext>
            </a:extLst>
          </p:cNvPr>
          <p:cNvSpPr txBox="1">
            <a:spLocks/>
          </p:cNvSpPr>
          <p:nvPr/>
        </p:nvSpPr>
        <p:spPr>
          <a:xfrm>
            <a:off x="2590261" y="3279043"/>
            <a:ext cx="1981200" cy="386324"/>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12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Recognition &amp; Appreciation from WQIA</a:t>
            </a:r>
          </a:p>
        </p:txBody>
      </p:sp>
      <p:pic>
        <p:nvPicPr>
          <p:cNvPr id="18" name="Picture 17">
            <a:extLst>
              <a:ext uri="{FF2B5EF4-FFF2-40B4-BE49-F238E27FC236}">
                <a16:creationId xmlns:a16="http://schemas.microsoft.com/office/drawing/2014/main" id="{57A43748-4B41-4C70-9957-71138B19A2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32139" y="1666033"/>
            <a:ext cx="1269034" cy="1493160"/>
          </a:xfrm>
          <a:prstGeom prst="rect">
            <a:avLst/>
          </a:prstGeom>
        </p:spPr>
      </p:pic>
    </p:spTree>
    <p:extLst>
      <p:ext uri="{BB962C8B-B14F-4D97-AF65-F5344CB8AC3E}">
        <p14:creationId xmlns:p14="http://schemas.microsoft.com/office/powerpoint/2010/main" val="385676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dirty="0"/>
              <a:t>TECHSCI IN MEDIA</a:t>
            </a:r>
          </a:p>
        </p:txBody>
      </p:sp>
      <p:grpSp>
        <p:nvGrpSpPr>
          <p:cNvPr id="5" name="Group 4">
            <a:extLst>
              <a:ext uri="{FF2B5EF4-FFF2-40B4-BE49-F238E27FC236}">
                <a16:creationId xmlns:a16="http://schemas.microsoft.com/office/drawing/2014/main" id="{9B6202EA-91C1-4410-82BA-DBC253366514}"/>
              </a:ext>
            </a:extLst>
          </p:cNvPr>
          <p:cNvGrpSpPr/>
          <p:nvPr/>
        </p:nvGrpSpPr>
        <p:grpSpPr>
          <a:xfrm>
            <a:off x="985177" y="1149888"/>
            <a:ext cx="7074989" cy="4434233"/>
            <a:chOff x="609600" y="1919264"/>
            <a:chExt cx="7074989" cy="4434233"/>
          </a:xfrm>
        </p:grpSpPr>
        <p:pic>
          <p:nvPicPr>
            <p:cNvPr id="7" name="Picture 6">
              <a:extLst>
                <a:ext uri="{FF2B5EF4-FFF2-40B4-BE49-F238E27FC236}">
                  <a16:creationId xmlns:a16="http://schemas.microsoft.com/office/drawing/2014/main" id="{B6C8035F-D2EB-4953-A015-BF3FCA5F7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21578">
              <a:off x="3256997" y="3933700"/>
              <a:ext cx="1766455" cy="22860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48CA92A-6B9C-4C13-A96B-2577965857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39" t="10000" r="6142"/>
            <a:stretch/>
          </p:blipFill>
          <p:spPr>
            <a:xfrm rot="21084413">
              <a:off x="609600" y="1989934"/>
              <a:ext cx="2298228" cy="318210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B788E9E-CDD4-4E37-A703-C91ADFB1F70C}"/>
                </a:ext>
              </a:extLst>
            </p:cNvPr>
            <p:cNvPicPr>
              <a:picLocks noChangeAspect="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4550" t="34445" r="46591" b="9377"/>
            <a:stretch/>
          </p:blipFill>
          <p:spPr>
            <a:xfrm rot="19859019">
              <a:off x="896804" y="3349157"/>
              <a:ext cx="1192601" cy="30043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D90F48A-8972-4D4F-B749-05CDD712C3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452" t="8889" r="6143" b="13333"/>
            <a:stretch/>
          </p:blipFill>
          <p:spPr>
            <a:xfrm>
              <a:off x="3153332" y="2147350"/>
              <a:ext cx="1487985" cy="186269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419FB49D-8978-4F86-A8EA-D4492D391B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082717">
              <a:off x="4386515" y="4306252"/>
              <a:ext cx="1541775" cy="199523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064E0BE-BE2F-4ED5-9198-8EF88E5655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15869">
              <a:off x="4578616" y="2194640"/>
              <a:ext cx="1765040" cy="228417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11C125B-29AA-45FF-8A6A-2B9172F7A5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297443">
              <a:off x="5940080" y="1919264"/>
              <a:ext cx="1647724" cy="2132349"/>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F72FE56-34C9-4F71-854B-86EB70F5D0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262214">
              <a:off x="5919855" y="3920471"/>
              <a:ext cx="1764734" cy="228377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3C764422-1B29-471D-AE8E-7936587C984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987" t="2222" r="11176"/>
            <a:stretch/>
          </p:blipFill>
          <p:spPr>
            <a:xfrm rot="692066">
              <a:off x="1842461" y="3253408"/>
              <a:ext cx="2057400" cy="3068664"/>
            </a:xfrm>
            <a:prstGeom prst="rect">
              <a:avLst/>
            </a:prstGeom>
            <a:ln>
              <a:noFill/>
            </a:ln>
            <a:effectLst>
              <a:outerShdw blurRad="292100" dist="139700" dir="2700000" algn="tl" rotWithShape="0">
                <a:srgbClr val="333333">
                  <a:alpha val="65000"/>
                </a:srgbClr>
              </a:outerShdw>
            </a:effectLst>
          </p:spPr>
        </p:pic>
      </p:grpSp>
      <p:sp>
        <p:nvSpPr>
          <p:cNvPr id="16" name="Title 2">
            <a:extLst>
              <a:ext uri="{FF2B5EF4-FFF2-40B4-BE49-F238E27FC236}">
                <a16:creationId xmlns:a16="http://schemas.microsoft.com/office/drawing/2014/main" id="{A67B2676-B44E-42CF-B033-0326888B3A66}"/>
              </a:ext>
            </a:extLst>
          </p:cNvPr>
          <p:cNvSpPr txBox="1">
            <a:spLocks/>
          </p:cNvSpPr>
          <p:nvPr/>
        </p:nvSpPr>
        <p:spPr>
          <a:xfrm>
            <a:off x="-1561597" y="430066"/>
            <a:ext cx="8794750" cy="914400"/>
          </a:xfrm>
          <a:prstGeom prst="rect">
            <a:avLst/>
          </a:prstGeom>
          <a:solidFill>
            <a:scrgbClr r="0" g="0" b="0">
              <a:alpha val="0"/>
            </a:scrgbClr>
          </a:solidFill>
        </p:spPr>
        <p:txBody>
          <a:bodyPr vert="horz" lIns="0" tIns="0" rIns="0" bIns="0" rtlCol="0" anchor="b" anchorCtr="0">
            <a:noAutofit/>
          </a:bodyPr>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endParaRPr lang="en-US" sz="2200" b="0" spc="-150" dirty="0">
              <a:solidFill>
                <a:srgbClr val="48776A"/>
              </a:solidFill>
              <a:latin typeface="Montserrat" panose="02000505000000020004" pitchFamily="2" charset="0"/>
              <a:cs typeface="+mj-cs"/>
            </a:endParaRPr>
          </a:p>
        </p:txBody>
      </p:sp>
      <p:pic>
        <p:nvPicPr>
          <p:cNvPr id="17" name="Picture 2" descr="The Economic Times">
            <a:extLst>
              <a:ext uri="{FF2B5EF4-FFF2-40B4-BE49-F238E27FC236}">
                <a16:creationId xmlns:a16="http://schemas.microsoft.com/office/drawing/2014/main" id="{78035840-E874-446F-A541-4CCDB3B460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88" y="6244111"/>
            <a:ext cx="2157376" cy="196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BA5D5D6-DB0A-4A97-929D-46B671CEDD70}"/>
              </a:ext>
            </a:extLst>
          </p:cNvPr>
          <p:cNvSpPr/>
          <p:nvPr/>
        </p:nvSpPr>
        <p:spPr>
          <a:xfrm>
            <a:off x="206361" y="681666"/>
            <a:ext cx="7604125" cy="523220"/>
          </a:xfrm>
          <a:prstGeom prst="rect">
            <a:avLst/>
          </a:prstGeom>
        </p:spPr>
        <p:txBody>
          <a:bodyPr wrap="square">
            <a:spAutoFit/>
          </a:bodyPr>
          <a:lstStyle/>
          <a:p>
            <a:r>
              <a:rPr lang="en-US" sz="1400" dirty="0">
                <a:solidFill>
                  <a:srgbClr val="333333"/>
                </a:solidFill>
                <a:latin typeface="Verdana" panose="020B0604030504040204" pitchFamily="34" charset="0"/>
              </a:rPr>
              <a:t>Our research findings have been widely covered by most prestigious and credible media houses across the world. </a:t>
            </a:r>
            <a:endParaRPr lang="en-US" sz="1400" dirty="0"/>
          </a:p>
        </p:txBody>
      </p:sp>
      <p:pic>
        <p:nvPicPr>
          <p:cNvPr id="19" name="Picture 4" descr="Related image">
            <a:extLst>
              <a:ext uri="{FF2B5EF4-FFF2-40B4-BE49-F238E27FC236}">
                <a16:creationId xmlns:a16="http://schemas.microsoft.com/office/drawing/2014/main" id="{B564A88A-C4D8-4531-92C5-771A4D77C4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4673" y="5477999"/>
            <a:ext cx="1393410" cy="11147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nbc">
            <a:extLst>
              <a:ext uri="{FF2B5EF4-FFF2-40B4-BE49-F238E27FC236}">
                <a16:creationId xmlns:a16="http://schemas.microsoft.com/office/drawing/2014/main" id="{8CCD7014-CC55-42D7-A4E7-F97E7BB692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8138" y="5816827"/>
            <a:ext cx="936855" cy="6967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bloomberg logo orange">
            <a:extLst>
              <a:ext uri="{FF2B5EF4-FFF2-40B4-BE49-F238E27FC236}">
                <a16:creationId xmlns:a16="http://schemas.microsoft.com/office/drawing/2014/main" id="{A1C3737F-769D-4F99-8AD1-45C8DB2A33F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42021" y="6208183"/>
            <a:ext cx="1676400" cy="3369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mage result for reuters">
            <a:extLst>
              <a:ext uri="{FF2B5EF4-FFF2-40B4-BE49-F238E27FC236}">
                <a16:creationId xmlns:a16="http://schemas.microsoft.com/office/drawing/2014/main" id="{C618CFB7-EB7E-42D6-849C-69E01EED719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73014" y="5965412"/>
            <a:ext cx="1836198" cy="8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50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marL="401638"/>
            <a:r>
              <a:rPr lang="en-US" dirty="0">
                <a:ea typeface="Roboto" pitchFamily="2" charset="0"/>
              </a:rPr>
              <a:t>TESTIMONIALS</a:t>
            </a:r>
            <a:endParaRPr lang="en-US" dirty="0">
              <a:solidFill>
                <a:srgbClr val="94AA43"/>
              </a:solidFill>
              <a:ea typeface="Roboto" pitchFamily="2" charset="0"/>
            </a:endParaRPr>
          </a:p>
        </p:txBody>
      </p:sp>
      <p:sp>
        <p:nvSpPr>
          <p:cNvPr id="5" name="TextBox 4">
            <a:extLst>
              <a:ext uri="{FF2B5EF4-FFF2-40B4-BE49-F238E27FC236}">
                <a16:creationId xmlns:a16="http://schemas.microsoft.com/office/drawing/2014/main" id="{A2361371-87A8-47D2-9EF8-941D603ACD0F}"/>
              </a:ext>
            </a:extLst>
          </p:cNvPr>
          <p:cNvSpPr txBox="1"/>
          <p:nvPr/>
        </p:nvSpPr>
        <p:spPr>
          <a:xfrm>
            <a:off x="3345377" y="2049629"/>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7" name="TextBox 6">
            <a:extLst>
              <a:ext uri="{FF2B5EF4-FFF2-40B4-BE49-F238E27FC236}">
                <a16:creationId xmlns:a16="http://schemas.microsoft.com/office/drawing/2014/main" id="{CDDF7CD7-08DF-47A8-B733-9B4EC06F729F}"/>
              </a:ext>
            </a:extLst>
          </p:cNvPr>
          <p:cNvSpPr txBox="1"/>
          <p:nvPr/>
        </p:nvSpPr>
        <p:spPr>
          <a:xfrm>
            <a:off x="4843191" y="2496274"/>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8" name="TextBox 7">
            <a:extLst>
              <a:ext uri="{FF2B5EF4-FFF2-40B4-BE49-F238E27FC236}">
                <a16:creationId xmlns:a16="http://schemas.microsoft.com/office/drawing/2014/main" id="{40FCD44C-7BF0-4426-B43B-716A1B87744F}"/>
              </a:ext>
            </a:extLst>
          </p:cNvPr>
          <p:cNvSpPr txBox="1"/>
          <p:nvPr/>
        </p:nvSpPr>
        <p:spPr>
          <a:xfrm>
            <a:off x="5236152" y="3702694"/>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9" name="TextBox 8">
            <a:extLst>
              <a:ext uri="{FF2B5EF4-FFF2-40B4-BE49-F238E27FC236}">
                <a16:creationId xmlns:a16="http://schemas.microsoft.com/office/drawing/2014/main" id="{1F6EFEE7-E261-4DCF-BA90-C4938A2840EE}"/>
              </a:ext>
            </a:extLst>
          </p:cNvPr>
          <p:cNvSpPr txBox="1"/>
          <p:nvPr/>
        </p:nvSpPr>
        <p:spPr>
          <a:xfrm>
            <a:off x="2605175" y="2832071"/>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10" name="TextBox 9">
            <a:extLst>
              <a:ext uri="{FF2B5EF4-FFF2-40B4-BE49-F238E27FC236}">
                <a16:creationId xmlns:a16="http://schemas.microsoft.com/office/drawing/2014/main" id="{8719096A-F38E-403D-86A5-3B4540E5C1C5}"/>
              </a:ext>
            </a:extLst>
          </p:cNvPr>
          <p:cNvSpPr txBox="1"/>
          <p:nvPr/>
        </p:nvSpPr>
        <p:spPr>
          <a:xfrm>
            <a:off x="4671044" y="460582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11" name="TextBox 10">
            <a:extLst>
              <a:ext uri="{FF2B5EF4-FFF2-40B4-BE49-F238E27FC236}">
                <a16:creationId xmlns:a16="http://schemas.microsoft.com/office/drawing/2014/main" id="{54356C4F-05E7-42C6-91A0-5EF2038426F4}"/>
              </a:ext>
            </a:extLst>
          </p:cNvPr>
          <p:cNvSpPr txBox="1"/>
          <p:nvPr/>
        </p:nvSpPr>
        <p:spPr>
          <a:xfrm>
            <a:off x="3247841" y="480726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sp>
        <p:nvSpPr>
          <p:cNvPr id="12" name="TextBox 11">
            <a:extLst>
              <a:ext uri="{FF2B5EF4-FFF2-40B4-BE49-F238E27FC236}">
                <a16:creationId xmlns:a16="http://schemas.microsoft.com/office/drawing/2014/main" id="{B3253ACA-3465-4961-95CC-F099097C7621}"/>
              </a:ext>
            </a:extLst>
          </p:cNvPr>
          <p:cNvSpPr txBox="1"/>
          <p:nvPr/>
        </p:nvSpPr>
        <p:spPr>
          <a:xfrm>
            <a:off x="312242" y="1285504"/>
            <a:ext cx="4186127"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 was indeed a very good experience .TechSci was able to provide us with all the details that we were looking in the study. A special thanks to the team for the strong support throughout the </a:t>
            </a:r>
            <a:r>
              <a:rPr lang="en-US" sz="1000" i="1" dirty="0" err="1">
                <a:solidFill>
                  <a:schemeClr val="tx1">
                    <a:lumMod val="65000"/>
                    <a:lumOff val="35000"/>
                  </a:schemeClr>
                </a:solidFill>
                <a:latin typeface="Arial" panose="020B0604020202020204" pitchFamily="34" charset="0"/>
                <a:cs typeface="Arial" panose="020B0604020202020204" pitchFamily="34" charset="0"/>
              </a:rPr>
              <a:t>enEnergy</a:t>
            </a:r>
            <a:r>
              <a:rPr lang="en-US" sz="1000" i="1" dirty="0">
                <a:solidFill>
                  <a:schemeClr val="tx1">
                    <a:lumMod val="65000"/>
                    <a:lumOff val="35000"/>
                  </a:schemeClr>
                </a:solidFill>
                <a:latin typeface="Arial" panose="020B0604020202020204" pitchFamily="34" charset="0"/>
                <a:cs typeface="Arial" panose="020B0604020202020204" pitchFamily="34" charset="0"/>
              </a:rPr>
              <a:t> Storage System product launch journey. </a:t>
            </a:r>
          </a:p>
          <a:p>
            <a:pPr algn="r"/>
            <a:r>
              <a:rPr lang="en-US" sz="1000" i="1" dirty="0">
                <a:solidFill>
                  <a:srgbClr val="2B8A85"/>
                </a:solidFill>
                <a:latin typeface="Arial" panose="020B0604020202020204" pitchFamily="34" charset="0"/>
                <a:cs typeface="Arial" panose="020B0604020202020204" pitchFamily="34" charset="0"/>
              </a:rPr>
              <a:t>Mr. Vivek Chopra</a:t>
            </a:r>
          </a:p>
          <a:p>
            <a:pPr algn="r"/>
            <a:r>
              <a:rPr lang="en-US" sz="1000" i="1" dirty="0">
                <a:solidFill>
                  <a:srgbClr val="2B8A85"/>
                </a:solidFill>
                <a:latin typeface="Arial" panose="020B0604020202020204" pitchFamily="34" charset="0"/>
                <a:cs typeface="Arial" panose="020B0604020202020204" pitchFamily="34" charset="0"/>
              </a:rPr>
              <a:t>Product Development Team</a:t>
            </a:r>
          </a:p>
          <a:p>
            <a:pPr algn="r"/>
            <a:r>
              <a:rPr lang="en-US" sz="1000" i="1" dirty="0">
                <a:solidFill>
                  <a:srgbClr val="2B8A85"/>
                </a:solidFill>
                <a:latin typeface="Arial" panose="020B0604020202020204" pitchFamily="34" charset="0"/>
                <a:cs typeface="Arial" panose="020B0604020202020204" pitchFamily="34" charset="0"/>
              </a:rPr>
              <a:t>DAGA GLOBAL India Pvt.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DA7B58E-7DF4-4B91-9C12-0145C55F0C20}"/>
              </a:ext>
            </a:extLst>
          </p:cNvPr>
          <p:cNvSpPr txBox="1"/>
          <p:nvPr/>
        </p:nvSpPr>
        <p:spPr>
          <a:xfrm>
            <a:off x="312241" y="2849260"/>
            <a:ext cx="4215277" cy="1803257"/>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am satisfied with overall performance of TechSci Research.  Weekly updates before the final report were especially helpful and reassuring.  Additional requests on the content of the interim and/or final reports were handled in a swift and professional manner.</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Shin Dosho, </a:t>
            </a:r>
          </a:p>
          <a:p>
            <a:pPr algn="r"/>
            <a:r>
              <a:rPr lang="en-US" sz="1000" i="1" dirty="0">
                <a:solidFill>
                  <a:srgbClr val="2B8A85"/>
                </a:solidFill>
                <a:latin typeface="Arial" panose="020B0604020202020204" pitchFamily="34" charset="0"/>
                <a:cs typeface="Arial" panose="020B0604020202020204" pitchFamily="34" charset="0"/>
              </a:rPr>
              <a:t>Member Board of Directors, </a:t>
            </a:r>
          </a:p>
          <a:p>
            <a:pPr algn="r"/>
            <a:r>
              <a:rPr lang="en-US" sz="1000" i="1" dirty="0">
                <a:solidFill>
                  <a:srgbClr val="2B8A85"/>
                </a:solidFill>
                <a:latin typeface="Arial" panose="020B0604020202020204" pitchFamily="34" charset="0"/>
                <a:cs typeface="Arial" panose="020B0604020202020204" pitchFamily="34" charset="0"/>
              </a:rPr>
              <a:t>Osaka Gas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B262669-5956-48FF-ACDB-7D4BBA11AF6B}"/>
              </a:ext>
            </a:extLst>
          </p:cNvPr>
          <p:cNvSpPr txBox="1"/>
          <p:nvPr/>
        </p:nvSpPr>
        <p:spPr>
          <a:xfrm>
            <a:off x="4863074" y="4758111"/>
            <a:ext cx="3909212"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admit that TechSci’s in-depth knowledge on the market and also cooperation with face-to-face meeting was very helpful.</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Eugene Kim</a:t>
            </a:r>
          </a:p>
          <a:p>
            <a:pPr algn="r"/>
            <a:r>
              <a:rPr lang="en-US" sz="1000" i="1" dirty="0">
                <a:solidFill>
                  <a:srgbClr val="2B8A85"/>
                </a:solidFill>
                <a:latin typeface="Arial" panose="020B0604020202020204" pitchFamily="34" charset="0"/>
                <a:cs typeface="Arial" panose="020B0604020202020204" pitchFamily="34" charset="0"/>
              </a:rPr>
              <a:t>Financial Planning Division</a:t>
            </a:r>
          </a:p>
          <a:p>
            <a:pPr algn="r"/>
            <a:r>
              <a:rPr lang="en-US" sz="1000" i="1" dirty="0">
                <a:solidFill>
                  <a:srgbClr val="2B8A85"/>
                </a:solidFill>
                <a:latin typeface="Arial" panose="020B0604020202020204" pitchFamily="34" charset="0"/>
                <a:cs typeface="Arial" panose="020B0604020202020204" pitchFamily="34" charset="0"/>
              </a:rPr>
              <a:t>LG Electronics</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9A553F0-2C49-4651-8B43-54C5B9E121D3}"/>
              </a:ext>
            </a:extLst>
          </p:cNvPr>
          <p:cNvSpPr txBox="1"/>
          <p:nvPr/>
        </p:nvSpPr>
        <p:spPr>
          <a:xfrm>
            <a:off x="4834804" y="1285504"/>
            <a:ext cx="3937490"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Given the objective of the report was to understand overall opportunity landscape of Sensors, a more detailed explanation of the manufacturing process, value chain activities and player landscape have attributed higher value to the report.</a:t>
            </a:r>
          </a:p>
          <a:p>
            <a:pPr algn="r"/>
            <a:r>
              <a:rPr lang="en-US" sz="1000" i="1" dirty="0">
                <a:solidFill>
                  <a:srgbClr val="2B8A85"/>
                </a:solidFill>
                <a:latin typeface="Arial" panose="020B0604020202020204" pitchFamily="34" charset="0"/>
                <a:cs typeface="Arial" panose="020B0604020202020204" pitchFamily="34" charset="0"/>
              </a:rPr>
              <a:t>Mr. Sameer Seth</a:t>
            </a:r>
          </a:p>
          <a:p>
            <a:pPr algn="r"/>
            <a:r>
              <a:rPr lang="en-US" sz="1000" i="1" dirty="0">
                <a:solidFill>
                  <a:srgbClr val="2B8A85"/>
                </a:solidFill>
                <a:latin typeface="Arial" panose="020B0604020202020204" pitchFamily="34" charset="0"/>
                <a:cs typeface="Arial" panose="020B0604020202020204" pitchFamily="34" charset="0"/>
              </a:rPr>
              <a:t>Corporate Strategy</a:t>
            </a:r>
          </a:p>
          <a:p>
            <a:pPr algn="r"/>
            <a:r>
              <a:rPr lang="en-US" sz="1000" i="1" dirty="0">
                <a:solidFill>
                  <a:srgbClr val="2B8A85"/>
                </a:solidFill>
                <a:latin typeface="Arial" panose="020B0604020202020204" pitchFamily="34" charset="0"/>
                <a:cs typeface="Arial" panose="020B0604020202020204" pitchFamily="34" charset="0"/>
              </a:rPr>
              <a:t>JK Organization</a:t>
            </a:r>
          </a:p>
        </p:txBody>
      </p:sp>
      <p:sp>
        <p:nvSpPr>
          <p:cNvPr id="16" name="TextBox 15">
            <a:extLst>
              <a:ext uri="{FF2B5EF4-FFF2-40B4-BE49-F238E27FC236}">
                <a16:creationId xmlns:a16="http://schemas.microsoft.com/office/drawing/2014/main" id="{4B6F3F17-57FA-4CA1-9316-9BD2297F7A79}"/>
              </a:ext>
            </a:extLst>
          </p:cNvPr>
          <p:cNvSpPr txBox="1"/>
          <p:nvPr/>
        </p:nvSpPr>
        <p:spPr>
          <a:xfrm>
            <a:off x="312240" y="4720941"/>
            <a:ext cx="4166608"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The quality of report was very good. The amount of time taken for the 10% free customization was a little long. The response was excellent.</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Manager – Strategy</a:t>
            </a:r>
          </a:p>
          <a:p>
            <a:pPr algn="r"/>
            <a:r>
              <a:rPr lang="en-US" sz="1000" i="1" dirty="0">
                <a:solidFill>
                  <a:srgbClr val="2B8A85"/>
                </a:solidFill>
                <a:latin typeface="Arial" panose="020B0604020202020204" pitchFamily="34" charset="0"/>
                <a:cs typeface="Arial" panose="020B0604020202020204" pitchFamily="34" charset="0"/>
              </a:rPr>
              <a:t>Shapoorji Pallonji and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690500B-084D-40A4-99B0-E414F5B81984}"/>
              </a:ext>
            </a:extLst>
          </p:cNvPr>
          <p:cNvSpPr txBox="1"/>
          <p:nvPr/>
        </p:nvSpPr>
        <p:spPr>
          <a:xfrm>
            <a:off x="4891347" y="2991314"/>
            <a:ext cx="3880940"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It’s a good piece of information when the company doesn’t have any information in the market as it combines qualitative &amp; quantitative data. This why if I’m tasked to find data on an unknown market, I would probably contact you back.</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Thomas Wiegele</a:t>
            </a:r>
          </a:p>
          <a:p>
            <a:pPr algn="r"/>
            <a:r>
              <a:rPr lang="en-US" sz="1000" i="1" dirty="0">
                <a:solidFill>
                  <a:srgbClr val="2B8A85"/>
                </a:solidFill>
                <a:latin typeface="Arial" panose="020B0604020202020204" pitchFamily="34" charset="0"/>
                <a:cs typeface="Arial" panose="020B0604020202020204" pitchFamily="34" charset="0"/>
              </a:rPr>
              <a:t>Marketing Strategy</a:t>
            </a:r>
          </a:p>
          <a:p>
            <a:pPr algn="r"/>
            <a:r>
              <a:rPr lang="en-US" sz="1000" i="1" dirty="0">
                <a:solidFill>
                  <a:srgbClr val="2B8A85"/>
                </a:solidFill>
                <a:latin typeface="Arial" panose="020B0604020202020204" pitchFamily="34" charset="0"/>
                <a:cs typeface="Arial" panose="020B0604020202020204" pitchFamily="34" charset="0"/>
              </a:rPr>
              <a:t>BSH Home Appliances </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7D82BADC-5EFA-4ADB-AB7C-0533ACC18145}"/>
              </a:ext>
            </a:extLst>
          </p:cNvPr>
          <p:cNvCxnSpPr>
            <a:cxnSpLocks/>
          </p:cNvCxnSpPr>
          <p:nvPr/>
        </p:nvCxnSpPr>
        <p:spPr>
          <a:xfrm>
            <a:off x="4696344" y="1471033"/>
            <a:ext cx="0" cy="44679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34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AB31C1-38E5-4AEB-BF74-01EEA014CF89}"/>
              </a:ext>
            </a:extLst>
          </p:cNvPr>
          <p:cNvSpPr/>
          <p:nvPr/>
        </p:nvSpPr>
        <p:spPr>
          <a:xfrm>
            <a:off x="3085891" y="238539"/>
            <a:ext cx="6058109" cy="156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57369AFC-F99F-4B1B-9153-24B2AFF08F3A}"/>
              </a:ext>
            </a:extLst>
          </p:cNvPr>
          <p:cNvSpPr txBox="1"/>
          <p:nvPr/>
        </p:nvSpPr>
        <p:spPr>
          <a:xfrm>
            <a:off x="799891" y="4907436"/>
            <a:ext cx="2286000" cy="931794"/>
          </a:xfrm>
          <a:prstGeom prst="rect">
            <a:avLst/>
          </a:prstGeom>
          <a:solidFill>
            <a:srgbClr val="225F63"/>
          </a:solidFill>
        </p:spPr>
        <p:txBody>
          <a:bodyPr wrap="square" rtlCol="0">
            <a:spAutoFit/>
          </a:bodyPr>
          <a:lstStyle/>
          <a:p>
            <a:pPr algn="ctr">
              <a:defRPr/>
            </a:pPr>
            <a:r>
              <a:rPr lang="en-US" sz="909" b="1" kern="0" dirty="0">
                <a:solidFill>
                  <a:schemeClr val="bg1"/>
                </a:solidFill>
                <a:latin typeface="Arial" pitchFamily="34" charset="0"/>
                <a:cs typeface="Arial" pitchFamily="34" charset="0"/>
              </a:rPr>
              <a:t>TechSci Research – North America</a:t>
            </a:r>
          </a:p>
          <a:p>
            <a:pPr algn="ctr">
              <a:defRPr/>
            </a:pPr>
            <a:r>
              <a:rPr lang="en-US" sz="909" b="1" kern="0" dirty="0">
                <a:solidFill>
                  <a:schemeClr val="bg1"/>
                </a:solidFill>
                <a:latin typeface="Arial" pitchFamily="34" charset="0"/>
                <a:cs typeface="Arial" pitchFamily="34" charset="0"/>
              </a:rPr>
              <a:t>708 Third Avenue, Manhattan,  </a:t>
            </a:r>
          </a:p>
          <a:p>
            <a:pPr algn="ctr">
              <a:defRPr/>
            </a:pPr>
            <a:r>
              <a:rPr lang="en-US" sz="909" b="1" kern="0" dirty="0">
                <a:solidFill>
                  <a:schemeClr val="bg1"/>
                </a:solidFill>
                <a:latin typeface="Arial" pitchFamily="34" charset="0"/>
                <a:cs typeface="Arial" pitchFamily="34" charset="0"/>
              </a:rPr>
              <a:t>New York, United States</a:t>
            </a:r>
          </a:p>
          <a:p>
            <a:pPr algn="ctr">
              <a:defRPr/>
            </a:pPr>
            <a:r>
              <a:rPr lang="en-US" sz="909" b="1" kern="0" dirty="0">
                <a:solidFill>
                  <a:schemeClr val="bg1"/>
                </a:solidFill>
                <a:latin typeface="Arial" pitchFamily="34" charset="0"/>
                <a:cs typeface="Arial" pitchFamily="34" charset="0"/>
              </a:rPr>
              <a:t>Tel: +1- 646- 360- 1656</a:t>
            </a:r>
          </a:p>
          <a:p>
            <a:pPr algn="ctr">
              <a:defRPr/>
            </a:pPr>
            <a:r>
              <a:rPr lang="en-US" sz="909" b="1" kern="0" dirty="0">
                <a:solidFill>
                  <a:schemeClr val="bg1"/>
                </a:solidFill>
                <a:latin typeface="Arial" pitchFamily="34" charset="0"/>
                <a:cs typeface="Arial" pitchFamily="34" charset="0"/>
              </a:rPr>
              <a:t>Email: sales@techsciresearch.com  www.techsciresearch.com</a:t>
            </a:r>
          </a:p>
        </p:txBody>
      </p:sp>
      <p:sp>
        <p:nvSpPr>
          <p:cNvPr id="3" name="TextBox 2">
            <a:extLst>
              <a:ext uri="{FF2B5EF4-FFF2-40B4-BE49-F238E27FC236}">
                <a16:creationId xmlns:a16="http://schemas.microsoft.com/office/drawing/2014/main" id="{936F9F77-E422-4850-BF43-244DC3767F0A}"/>
              </a:ext>
            </a:extLst>
          </p:cNvPr>
          <p:cNvSpPr txBox="1"/>
          <p:nvPr/>
        </p:nvSpPr>
        <p:spPr>
          <a:xfrm>
            <a:off x="3409164" y="4907436"/>
            <a:ext cx="2286000" cy="931794"/>
          </a:xfrm>
          <a:prstGeom prst="rect">
            <a:avLst/>
          </a:prstGeom>
          <a:solidFill>
            <a:srgbClr val="225F63"/>
          </a:solidFill>
        </p:spPr>
        <p:txBody>
          <a:bodyPr wrap="square" rtlCol="0">
            <a:spAutoFit/>
          </a:bodyPr>
          <a:lstStyle/>
          <a:p>
            <a:pPr algn="ctr">
              <a:defRPr/>
            </a:pPr>
            <a:r>
              <a:rPr lang="en-US" sz="909" b="1" kern="0" dirty="0">
                <a:solidFill>
                  <a:schemeClr val="bg1"/>
                </a:solidFill>
                <a:latin typeface="Arial" pitchFamily="34" charset="0"/>
                <a:cs typeface="Arial" pitchFamily="34" charset="0"/>
              </a:rPr>
              <a:t>TechSci Research – Europe</a:t>
            </a:r>
          </a:p>
          <a:p>
            <a:pPr algn="ctr">
              <a:defRPr/>
            </a:pPr>
            <a:r>
              <a:rPr lang="en-US" sz="909" b="1" kern="0" dirty="0">
                <a:solidFill>
                  <a:schemeClr val="bg1"/>
                </a:solidFill>
                <a:latin typeface="Arial" pitchFamily="34" charset="0"/>
                <a:cs typeface="Arial" pitchFamily="34" charset="0"/>
              </a:rPr>
              <a:t>54, Oldbrook,  Bretton, </a:t>
            </a:r>
          </a:p>
          <a:p>
            <a:pPr algn="ctr">
              <a:defRPr/>
            </a:pPr>
            <a:r>
              <a:rPr lang="en-US" sz="909" b="1" kern="0" dirty="0">
                <a:solidFill>
                  <a:schemeClr val="bg1"/>
                </a:solidFill>
                <a:latin typeface="Arial" pitchFamily="34" charset="0"/>
                <a:cs typeface="Arial" pitchFamily="34" charset="0"/>
              </a:rPr>
              <a:t>Peterborough, </a:t>
            </a:r>
          </a:p>
          <a:p>
            <a:pPr algn="ctr">
              <a:defRPr/>
            </a:pPr>
            <a:r>
              <a:rPr lang="en-US" sz="909" b="1" kern="0" dirty="0">
                <a:solidFill>
                  <a:schemeClr val="bg1"/>
                </a:solidFill>
                <a:latin typeface="Arial" pitchFamily="34" charset="0"/>
                <a:cs typeface="Arial" pitchFamily="34" charset="0"/>
              </a:rPr>
              <a:t>United Kingdom</a:t>
            </a:r>
          </a:p>
          <a:p>
            <a:pPr algn="ctr">
              <a:defRPr/>
            </a:pPr>
            <a:r>
              <a:rPr lang="en-US" sz="909" b="1" kern="0" dirty="0">
                <a:solidFill>
                  <a:schemeClr val="bg1"/>
                </a:solidFill>
                <a:latin typeface="Arial" pitchFamily="34" charset="0"/>
                <a:cs typeface="Arial" pitchFamily="34" charset="0"/>
              </a:rPr>
              <a:t>Email: sales@techsciresearch.com  www.techsciresearch.com</a:t>
            </a:r>
          </a:p>
        </p:txBody>
      </p:sp>
      <p:sp>
        <p:nvSpPr>
          <p:cNvPr id="4" name="TextBox 3">
            <a:extLst>
              <a:ext uri="{FF2B5EF4-FFF2-40B4-BE49-F238E27FC236}">
                <a16:creationId xmlns:a16="http://schemas.microsoft.com/office/drawing/2014/main" id="{743F7E42-71E2-480B-8F4D-A13E74E7F095}"/>
              </a:ext>
            </a:extLst>
          </p:cNvPr>
          <p:cNvSpPr txBox="1"/>
          <p:nvPr/>
        </p:nvSpPr>
        <p:spPr>
          <a:xfrm>
            <a:off x="6018436" y="4907436"/>
            <a:ext cx="2286000" cy="931794"/>
          </a:xfrm>
          <a:prstGeom prst="rect">
            <a:avLst/>
          </a:prstGeom>
          <a:solidFill>
            <a:srgbClr val="225F63"/>
          </a:solidFill>
        </p:spPr>
        <p:txBody>
          <a:bodyPr wrap="square" rtlCol="0">
            <a:spAutoFit/>
          </a:bodyPr>
          <a:lstStyle/>
          <a:p>
            <a:pPr algn="ctr">
              <a:defRPr/>
            </a:pPr>
            <a:r>
              <a:rPr lang="en-US" sz="909" b="1" kern="0" dirty="0">
                <a:solidFill>
                  <a:schemeClr val="bg1"/>
                </a:solidFill>
                <a:latin typeface="Arial" pitchFamily="34" charset="0"/>
                <a:cs typeface="Arial" pitchFamily="34" charset="0"/>
              </a:rPr>
              <a:t>TechSci Research – Asia-Pacific</a:t>
            </a:r>
          </a:p>
          <a:p>
            <a:pPr algn="ctr">
              <a:defRPr/>
            </a:pPr>
            <a:r>
              <a:rPr lang="en-US" sz="909" b="1" kern="0" dirty="0">
                <a:solidFill>
                  <a:schemeClr val="bg1"/>
                </a:solidFill>
                <a:latin typeface="Arial" pitchFamily="34" charset="0"/>
                <a:cs typeface="Arial" pitchFamily="34" charset="0"/>
              </a:rPr>
              <a:t>B – 44, Sector – 57, Noida, National Capital Region, U.P. - India</a:t>
            </a:r>
          </a:p>
          <a:p>
            <a:pPr algn="ctr">
              <a:defRPr/>
            </a:pPr>
            <a:r>
              <a:rPr lang="en-US" sz="909" b="1" kern="0" dirty="0">
                <a:solidFill>
                  <a:schemeClr val="bg1"/>
                </a:solidFill>
                <a:latin typeface="Arial" pitchFamily="34" charset="0"/>
                <a:cs typeface="Arial" pitchFamily="34" charset="0"/>
              </a:rPr>
              <a:t>Tel: +91-120-4523900  </a:t>
            </a:r>
          </a:p>
          <a:p>
            <a:pPr algn="ctr">
              <a:defRPr/>
            </a:pPr>
            <a:r>
              <a:rPr lang="en-US" sz="909" b="1" kern="0" dirty="0">
                <a:solidFill>
                  <a:schemeClr val="bg1"/>
                </a:solidFill>
                <a:latin typeface="Arial" pitchFamily="34" charset="0"/>
                <a:cs typeface="Arial" pitchFamily="34" charset="0"/>
              </a:rPr>
              <a:t>Email: sales@techsciresearch.com  www.techsciresearch.com</a:t>
            </a:r>
          </a:p>
        </p:txBody>
      </p:sp>
      <p:sp>
        <p:nvSpPr>
          <p:cNvPr id="7" name="TextBox 6">
            <a:extLst>
              <a:ext uri="{FF2B5EF4-FFF2-40B4-BE49-F238E27FC236}">
                <a16:creationId xmlns:a16="http://schemas.microsoft.com/office/drawing/2014/main" id="{651A7328-7702-4A2B-8C6C-1A9F16CE3D84}"/>
              </a:ext>
            </a:extLst>
          </p:cNvPr>
          <p:cNvSpPr txBox="1"/>
          <p:nvPr/>
        </p:nvSpPr>
        <p:spPr>
          <a:xfrm>
            <a:off x="799891" y="2488635"/>
            <a:ext cx="6983895" cy="1323439"/>
          </a:xfrm>
          <a:prstGeom prst="rect">
            <a:avLst/>
          </a:prstGeom>
          <a:noFill/>
        </p:spPr>
        <p:txBody>
          <a:bodyPr wrap="square" rtlCol="0">
            <a:spAutoFit/>
          </a:bodyPr>
          <a:lstStyle/>
          <a:p>
            <a:r>
              <a:rPr lang="en-IN" sz="6000" dirty="0">
                <a:solidFill>
                  <a:schemeClr val="tx1">
                    <a:lumMod val="65000"/>
                    <a:lumOff val="35000"/>
                  </a:schemeClr>
                </a:solidFill>
                <a:latin typeface="Montserrat"/>
                <a:ea typeface="Verdana" panose="020B0604030504040204" pitchFamily="34" charset="0"/>
                <a:cs typeface="Arial" panose="020B0604020202020204" pitchFamily="34" charset="0"/>
              </a:rPr>
              <a:t>Thank you!! </a:t>
            </a:r>
          </a:p>
          <a:p>
            <a:r>
              <a:rPr lang="en-IN" sz="2000" i="1" dirty="0">
                <a:solidFill>
                  <a:schemeClr val="tx1">
                    <a:lumMod val="65000"/>
                    <a:lumOff val="35000"/>
                  </a:schemeClr>
                </a:solidFill>
                <a:latin typeface="Calibri" panose="020F0502020204030204" pitchFamily="34" charset="0"/>
                <a:ea typeface="Verdana" panose="020B0604030504040204" pitchFamily="34" charset="0"/>
                <a:cs typeface="Arial" panose="020B0604020202020204" pitchFamily="34" charset="0"/>
              </a:rPr>
              <a:t>We look forward to serving your research needs!! </a:t>
            </a:r>
          </a:p>
        </p:txBody>
      </p:sp>
      <p:pic>
        <p:nvPicPr>
          <p:cNvPr id="8" name="Picture 7">
            <a:extLst>
              <a:ext uri="{FF2B5EF4-FFF2-40B4-BE49-F238E27FC236}">
                <a16:creationId xmlns:a16="http://schemas.microsoft.com/office/drawing/2014/main" id="{A7D6F206-493F-4DD8-AA2C-83EDCAE45B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18436" y="388709"/>
            <a:ext cx="2627662" cy="917882"/>
          </a:xfrm>
          <a:prstGeom prst="rect">
            <a:avLst/>
          </a:prstGeom>
        </p:spPr>
      </p:pic>
    </p:spTree>
    <p:extLst>
      <p:ext uri="{BB962C8B-B14F-4D97-AF65-F5344CB8AC3E}">
        <p14:creationId xmlns:p14="http://schemas.microsoft.com/office/powerpoint/2010/main" val="359372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9F48DE0-E310-46E5-99B7-01D25DF4B570}"/>
              </a:ext>
            </a:extLst>
          </p:cNvPr>
          <p:cNvSpPr/>
          <p:nvPr/>
        </p:nvSpPr>
        <p:spPr>
          <a:xfrm>
            <a:off x="4321415" y="922728"/>
            <a:ext cx="4360361" cy="3064622"/>
          </a:xfrm>
          <a:prstGeom prst="rect">
            <a:avLst/>
          </a:prstGeom>
        </p:spPr>
        <p:txBody>
          <a:bodyPr wrap="square">
            <a:spAutoFit/>
          </a:bodyPr>
          <a:lstStyle/>
          <a:p>
            <a:pPr algn="just">
              <a:lnSpc>
                <a:spcPct val="150000"/>
              </a:lnSpc>
            </a:pPr>
            <a:r>
              <a:rPr lang="en-US" sz="1000" dirty="0">
                <a:latin typeface="Arial" panose="020B0604020202020204" pitchFamily="34" charset="0"/>
                <a:cs typeface="Arial" panose="020B0604020202020204" pitchFamily="34" charset="0"/>
              </a:rPr>
              <a:t>Global Information, Inc. (GII) is a leading search engine, offering access to the largest online collection of industry, company and country reports available. The company is involved in providing research assistance services to various industries globally. The company’s services are used by some well renowned customers worldwide. GII has over 23 years experience serving clients worldwide with delivering reliable information to multinational client.</a:t>
            </a:r>
          </a:p>
          <a:p>
            <a:pPr algn="just">
              <a:lnSpc>
                <a:spcPct val="150000"/>
              </a:lnSpc>
            </a:pPr>
            <a:endParaRPr lang="en-US" sz="1000" dirty="0">
              <a:latin typeface="Arial" panose="020B0604020202020204" pitchFamily="34" charset="0"/>
              <a:cs typeface="Arial" panose="020B0604020202020204" pitchFamily="34" charset="0"/>
            </a:endParaRPr>
          </a:p>
          <a:p>
            <a:pPr algn="just">
              <a:lnSpc>
                <a:spcPct val="150000"/>
              </a:lnSpc>
            </a:pPr>
            <a:r>
              <a:rPr lang="en-US" sz="1000" dirty="0">
                <a:latin typeface="Arial" panose="020B0604020202020204" pitchFamily="34" charset="0"/>
                <a:cs typeface="Arial" panose="020B0604020202020204" pitchFamily="34" charset="0"/>
              </a:rPr>
              <a:t>One of the client of GII is, a company is operating in surface treatment  to serve a broad range of industries and keen to understand  competitive insights about HEF Group</a:t>
            </a:r>
          </a:p>
          <a:p>
            <a:pPr algn="just">
              <a:lnSpc>
                <a:spcPct val="150000"/>
              </a:lnSpc>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TechSci</a:t>
            </a:r>
            <a:r>
              <a:rPr lang="en-US" sz="1000" dirty="0">
                <a:latin typeface="Arial" panose="020B0604020202020204" pitchFamily="34" charset="0"/>
                <a:cs typeface="Arial" panose="020B0604020202020204" pitchFamily="34" charset="0"/>
              </a:rPr>
              <a:t> is submitting this proposal covering scope of work, methodology, timelines and other details </a:t>
            </a:r>
          </a:p>
        </p:txBody>
      </p:sp>
      <p:pic>
        <p:nvPicPr>
          <p:cNvPr id="138" name="Graphic 137" descr="Head with Gears">
            <a:extLst>
              <a:ext uri="{FF2B5EF4-FFF2-40B4-BE49-F238E27FC236}">
                <a16:creationId xmlns:a16="http://schemas.microsoft.com/office/drawing/2014/main" id="{AEF5E57A-0510-4C33-8F06-B8CA5A6CE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511" y="1948827"/>
            <a:ext cx="2500021" cy="2500021"/>
          </a:xfrm>
          <a:prstGeom prst="rect">
            <a:avLst/>
          </a:prstGeom>
        </p:spPr>
      </p:pic>
      <p:sp>
        <p:nvSpPr>
          <p:cNvPr id="5" name="Text Placeholder 3">
            <a:extLst>
              <a:ext uri="{FF2B5EF4-FFF2-40B4-BE49-F238E27FC236}">
                <a16:creationId xmlns:a16="http://schemas.microsoft.com/office/drawing/2014/main" id="{93195E1A-0415-48BC-BD43-9E2A1D95CC7A}"/>
              </a:ext>
            </a:extLst>
          </p:cNvPr>
          <p:cNvSpPr>
            <a:spLocks noGrp="1"/>
          </p:cNvSpPr>
          <p:nvPr>
            <p:ph type="body" sz="quarter" idx="14"/>
          </p:nvPr>
        </p:nvSpPr>
        <p:spPr>
          <a:xfrm>
            <a:off x="152400" y="193795"/>
            <a:ext cx="7863840" cy="457200"/>
          </a:xfrm>
        </p:spPr>
        <p:txBody>
          <a:bodyPr>
            <a:normAutofit/>
          </a:bodyPr>
          <a:lstStyle/>
          <a:p>
            <a:r>
              <a:rPr lang="en-US" dirty="0"/>
              <a:t>Background</a:t>
            </a:r>
          </a:p>
        </p:txBody>
      </p:sp>
    </p:spTree>
    <p:extLst>
      <p:ext uri="{BB962C8B-B14F-4D97-AF65-F5344CB8AC3E}">
        <p14:creationId xmlns:p14="http://schemas.microsoft.com/office/powerpoint/2010/main" val="209917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78D14B8-7648-4374-B784-C4AE3E642E4D}"/>
              </a:ext>
            </a:extLst>
          </p:cNvPr>
          <p:cNvSpPr txBox="1"/>
          <p:nvPr/>
        </p:nvSpPr>
        <p:spPr>
          <a:xfrm>
            <a:off x="110637" y="2686343"/>
            <a:ext cx="8869589" cy="3615798"/>
          </a:xfrm>
          <a:prstGeom prst="rect">
            <a:avLst/>
          </a:prstGeom>
          <a:solidFill>
            <a:schemeClr val="accent5">
              <a:lumMod val="20000"/>
              <a:lumOff val="80000"/>
            </a:schemeClr>
          </a:solidFill>
          <a:ln>
            <a:solidFill>
              <a:schemeClr val="accent1"/>
            </a:solidFill>
          </a:ln>
        </p:spPr>
        <p:txBody>
          <a:bodyPr wrap="square">
            <a:spAutoFit/>
          </a:bodyPr>
          <a:lstStyle/>
          <a:p>
            <a:pPr algn="just">
              <a:lnSpc>
                <a:spcPct val="150000"/>
              </a:lnSpc>
            </a:pPr>
            <a:r>
              <a:rPr lang="en-IN" sz="1100" b="1" dirty="0">
                <a:solidFill>
                  <a:schemeClr val="tx1"/>
                </a:solidFill>
                <a:latin typeface="Arial" panose="020B0604020202020204" pitchFamily="34" charset="0"/>
                <a:cs typeface="Arial" panose="020B0604020202020204" pitchFamily="34" charset="0"/>
              </a:rPr>
              <a:t>Target Business: </a:t>
            </a:r>
            <a:r>
              <a:rPr lang="en-IN" sz="1100" b="1" i="0" cap="all" dirty="0">
                <a:solidFill>
                  <a:srgbClr val="333333"/>
                </a:solidFill>
                <a:effectLst/>
                <a:latin typeface="Arial" panose="020B0604020202020204" pitchFamily="34" charset="0"/>
                <a:cs typeface="Arial" panose="020B0604020202020204" pitchFamily="34" charset="0"/>
              </a:rPr>
              <a:t>THERMOCHEMISTRY- NITRIDING</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Nitriding is a heat-treating process that diffuses nitrogen into the surface of a metal to create a case-hardened surface. These processes are most used on high-carbon, low-alloy steels. They are also used on medium and high-carbon steels, titanium, </a:t>
            </a:r>
            <a:r>
              <a:rPr lang="en-US" sz="1100" b="0" dirty="0" err="1">
                <a:solidFill>
                  <a:srgbClr val="333333"/>
                </a:solidFill>
                <a:effectLst/>
                <a:latin typeface="Arial" panose="020B0604020202020204" pitchFamily="34" charset="0"/>
                <a:cs typeface="Arial" panose="020B0604020202020204" pitchFamily="34" charset="0"/>
              </a:rPr>
              <a:t>aluminium</a:t>
            </a:r>
            <a:r>
              <a:rPr lang="en-US" sz="1100" b="0" dirty="0">
                <a:solidFill>
                  <a:srgbClr val="333333"/>
                </a:solidFill>
                <a:effectLst/>
                <a:latin typeface="Arial" panose="020B0604020202020204" pitchFamily="34" charset="0"/>
                <a:cs typeface="Arial" panose="020B0604020202020204" pitchFamily="34" charset="0"/>
              </a:rPr>
              <a:t> and molybdenum. </a:t>
            </a:r>
            <a:r>
              <a:rPr lang="en-US" sz="1100" b="0" i="0" dirty="0">
                <a:solidFill>
                  <a:srgbClr val="333333"/>
                </a:solidFill>
                <a:effectLst/>
                <a:latin typeface="Arial" panose="020B0604020202020204" pitchFamily="34" charset="0"/>
                <a:cs typeface="Arial" panose="020B0604020202020204" pitchFamily="34" charset="0"/>
              </a:rPr>
              <a:t>The various treatments patented and marketed by the HEF Group under the names ARCOR®, TENIFER®, TUFFTRIDE®, MELONITE®, NUTRIDE® or QPQ® are grouped together under the family name CLIN which stands for Controlled Liquid Ionic Nitrocarburizing.</a:t>
            </a:r>
            <a:endParaRPr lang="en-US" sz="1100" i="0" dirty="0">
              <a:solidFill>
                <a:srgbClr val="333333"/>
              </a:solidFill>
              <a:latin typeface="Arial" panose="020B0604020202020204" pitchFamily="34" charset="0"/>
              <a:cs typeface="Arial" panose="020B0604020202020204" pitchFamily="34" charset="0"/>
            </a:endParaRP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 CLIN treatments together with the associated industrial equipment have easily adapted to the various environmental and technical constraints and their applications are being developed all the time in industry.</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These treatments concern mainly ferrous alloys (steel, cast iron, stainless steel, etc.) and are carried out between 500°C and 630°C.</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 aim of CLIN treatments is, from a heterogeneous surface reaction, to transfer into the solid metal alloy nitrogen and carbon atoms contained in the molten salt.</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In addition to the ARCOR V and ARCOR N treatments, 3 new treatments have been developed in recent years, i.e. ARCOR DT, ARCOR L and ARCOR CS.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Those treatments allow combining corrosion, wear and tiredness resistance properties of steels and cast-irons. Corrosion resistance can exceed 700 hours in salt spray on simple parts and can commonly reach 400 hours in salt spray on more complex parts</a:t>
            </a:r>
          </a:p>
        </p:txBody>
      </p:sp>
      <p:sp>
        <p:nvSpPr>
          <p:cNvPr id="19" name="Text Placeholder 5">
            <a:extLst>
              <a:ext uri="{FF2B5EF4-FFF2-40B4-BE49-F238E27FC236}">
                <a16:creationId xmlns:a16="http://schemas.microsoft.com/office/drawing/2014/main" id="{B5149AC7-4582-40A2-9972-928CF4098E51}"/>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r>
              <a:rPr lang="en-US" sz="1200" b="0" spc="0" dirty="0">
                <a:solidFill>
                  <a:schemeClr val="tx1">
                    <a:lumMod val="85000"/>
                    <a:lumOff val="15000"/>
                  </a:schemeClr>
                </a:solidFill>
                <a:latin typeface="Montserrat" panose="02000505000000020004" pitchFamily="2" charset="0"/>
              </a:rPr>
              <a:t>Product/Service of Interest (POI): Target Businesses of HEF Group</a:t>
            </a:r>
            <a:endParaRPr lang="en-IN" spc="0" dirty="0">
              <a:solidFill>
                <a:schemeClr val="tx1">
                  <a:lumMod val="85000"/>
                  <a:lumOff val="15000"/>
                </a:schemeClr>
              </a:solidFill>
              <a:latin typeface="Montserrat" panose="02000505000000020004" pitchFamily="2" charset="0"/>
            </a:endParaRPr>
          </a:p>
        </p:txBody>
      </p:sp>
      <p:sp>
        <p:nvSpPr>
          <p:cNvPr id="5" name="TextBox 4">
            <a:extLst>
              <a:ext uri="{FF2B5EF4-FFF2-40B4-BE49-F238E27FC236}">
                <a16:creationId xmlns:a16="http://schemas.microsoft.com/office/drawing/2014/main" id="{0919B62D-273F-40EF-834B-AB19A3F8C73B}"/>
              </a:ext>
            </a:extLst>
          </p:cNvPr>
          <p:cNvSpPr txBox="1"/>
          <p:nvPr/>
        </p:nvSpPr>
        <p:spPr>
          <a:xfrm>
            <a:off x="110638" y="724061"/>
            <a:ext cx="8869589" cy="1838388"/>
          </a:xfrm>
          <a:prstGeom prst="rect">
            <a:avLst/>
          </a:prstGeom>
          <a:solidFill>
            <a:schemeClr val="accent3">
              <a:lumMod val="20000"/>
              <a:lumOff val="80000"/>
            </a:schemeClr>
          </a:solidFill>
          <a:ln>
            <a:solidFill>
              <a:schemeClr val="accent1"/>
            </a:solidFill>
          </a:ln>
        </p:spPr>
        <p:txBody>
          <a:bodyPr wrap="square">
            <a:spAutoFit/>
          </a:bodyPr>
          <a:lstStyle/>
          <a:p>
            <a:pPr>
              <a:lnSpc>
                <a:spcPct val="150000"/>
              </a:lnSpc>
            </a:pPr>
            <a:r>
              <a:rPr lang="en-US" sz="1100" dirty="0">
                <a:effectLst/>
                <a:latin typeface="Arial" panose="020B0604020202020204" pitchFamily="34" charset="0"/>
                <a:ea typeface="Calibri" panose="020F0502020204030204" pitchFamily="34" charset="0"/>
                <a:cs typeface="Arial" panose="020B0604020202020204" pitchFamily="34" charset="0"/>
              </a:rPr>
              <a:t>The HEF Groupe is a world leader in surface engineering, capable of proposing to its customers, large accounts or SMBs, a total service ranging from research, through industrial development and technology transfer, to the utilization of processes or the supply of components.</a:t>
            </a:r>
          </a:p>
          <a:p>
            <a:pPr>
              <a:lnSpc>
                <a:spcPct val="150000"/>
              </a:lnSpc>
            </a:pPr>
            <a:r>
              <a:rPr lang="en-US" sz="1100" dirty="0">
                <a:effectLst/>
                <a:latin typeface="Arial" panose="020B0604020202020204" pitchFamily="34" charset="0"/>
                <a:ea typeface="Calibri" panose="020F0502020204030204" pitchFamily="34" charset="0"/>
                <a:cs typeface="Arial" panose="020B0604020202020204" pitchFamily="34" charset="0"/>
              </a:rPr>
              <a:t>HEF </a:t>
            </a:r>
            <a:r>
              <a:rPr lang="en-US" sz="1100" dirty="0" err="1">
                <a:effectLst/>
                <a:latin typeface="Arial" panose="020B0604020202020204" pitchFamily="34" charset="0"/>
                <a:ea typeface="Calibri" panose="020F0502020204030204" pitchFamily="34" charset="0"/>
                <a:cs typeface="Arial" panose="020B0604020202020204" pitchFamily="34" charset="0"/>
              </a:rPr>
              <a:t>Durferrit</a:t>
            </a:r>
            <a:r>
              <a:rPr lang="en-US" sz="1100" dirty="0">
                <a:effectLst/>
                <a:latin typeface="Arial" panose="020B0604020202020204" pitchFamily="34" charset="0"/>
                <a:ea typeface="Calibri" panose="020F0502020204030204" pitchFamily="34" charset="0"/>
                <a:cs typeface="Arial" panose="020B0604020202020204" pitchFamily="34" charset="0"/>
              </a:rPr>
              <a:t>, and of its custom treatment network, Techniques Surfaces are in more than about twenty countries.</a:t>
            </a:r>
          </a:p>
          <a:p>
            <a:pPr>
              <a:lnSpc>
                <a:spcPct val="150000"/>
              </a:lnSpc>
            </a:pPr>
            <a:r>
              <a:rPr lang="en-US" sz="1100" dirty="0">
                <a:effectLst/>
                <a:latin typeface="Arial" panose="020B0604020202020204" pitchFamily="34" charset="0"/>
                <a:ea typeface="Calibri" panose="020F0502020204030204" pitchFamily="34" charset="0"/>
                <a:cs typeface="Arial" panose="020B0604020202020204" pitchFamily="34" charset="0"/>
              </a:rPr>
              <a:t>HEF's key expertise is in</a:t>
            </a:r>
            <a:r>
              <a:rPr lang="en-US" sz="1100" dirty="0">
                <a:latin typeface="Arial" panose="020B0604020202020204" pitchFamily="34" charset="0"/>
                <a:ea typeface="Calibri" panose="020F0502020204030204" pitchFamily="34" charset="0"/>
                <a:cs typeface="Arial" panose="020B0604020202020204" pitchFamily="34" charset="0"/>
              </a:rPr>
              <a:t> t</a:t>
            </a:r>
            <a:r>
              <a:rPr lang="en-US" sz="1100" dirty="0">
                <a:effectLst/>
                <a:latin typeface="Arial" panose="020B0604020202020204" pitchFamily="34" charset="0"/>
                <a:ea typeface="Calibri" panose="020F0502020204030204" pitchFamily="34" charset="0"/>
                <a:cs typeface="Arial" panose="020B0604020202020204" pitchFamily="34" charset="0"/>
              </a:rPr>
              <a:t>ribology and functionalization of surfaces, thermochemical treatments and controlled liquid ionic nitriding treatments (CLIN®), PVD - PACVD vacuum deposition, such as DLC (Diamond-Like Carbon) and the other mechanical and tribological layers</a:t>
            </a:r>
            <a:r>
              <a:rPr lang="en-US" sz="1100" dirty="0">
                <a:latin typeface="Arial" panose="020B0604020202020204" pitchFamily="34" charset="0"/>
                <a:ea typeface="Calibri" panose="020F0502020204030204" pitchFamily="34" charset="0"/>
                <a:cs typeface="Arial" panose="020B0604020202020204" pitchFamily="34" charset="0"/>
              </a:rPr>
              <a:t> and </a:t>
            </a:r>
            <a:r>
              <a:rPr lang="en-US" sz="1100" dirty="0">
                <a:effectLst/>
                <a:latin typeface="Arial" panose="020B0604020202020204" pitchFamily="34" charset="0"/>
                <a:ea typeface="Calibri" panose="020F0502020204030204" pitchFamily="34" charset="0"/>
                <a:cs typeface="Arial" panose="020B0604020202020204" pitchFamily="34" charset="0"/>
              </a:rPr>
              <a:t>Friction rings and components. Relevant URLs are </a:t>
            </a:r>
            <a:r>
              <a:rPr lang="en-US" sz="1100" dirty="0">
                <a:effectLst/>
                <a:latin typeface="Arial" panose="020B0604020202020204" pitchFamily="34" charset="0"/>
                <a:ea typeface="Calibri" panose="020F0502020204030204" pitchFamily="34" charset="0"/>
                <a:cs typeface="Arial" panose="020B0604020202020204" pitchFamily="34" charset="0"/>
                <a:hlinkClick r:id="rId2"/>
              </a:rPr>
              <a:t>https://www.hef.fr/en/accueilen.html</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en-US" sz="1100" dirty="0">
                <a:effectLst/>
                <a:latin typeface="Arial" panose="020B0604020202020204" pitchFamily="34" charset="0"/>
                <a:ea typeface="Calibri" panose="020F0502020204030204" pitchFamily="34" charset="0"/>
                <a:cs typeface="Arial" panose="020B0604020202020204" pitchFamily="34" charset="0"/>
                <a:hlinkClick r:id="rId3"/>
              </a:rPr>
              <a:t>https://www.hef.fr/en/Presentation.html</a:t>
            </a:r>
            <a:r>
              <a:rPr lang="en-US" sz="1100" dirty="0">
                <a:effectLst/>
                <a:latin typeface="Arial" panose="020B0604020202020204" pitchFamily="34" charset="0"/>
                <a:ea typeface="Calibri" panose="020F0502020204030204" pitchFamily="34" charset="0"/>
                <a:cs typeface="Arial" panose="020B0604020202020204" pitchFamily="34" charset="0"/>
              </a:rPr>
              <a:t>; </a:t>
            </a:r>
          </a:p>
          <a:p>
            <a:pPr>
              <a:lnSpc>
                <a:spcPct val="150000"/>
              </a:lnSpc>
            </a:pPr>
            <a:r>
              <a:rPr lang="en-US" sz="1100" dirty="0">
                <a:effectLst/>
                <a:latin typeface="Arial" panose="020B0604020202020204" pitchFamily="34" charset="0"/>
                <a:ea typeface="Calibri" panose="020F0502020204030204" pitchFamily="34" charset="0"/>
                <a:cs typeface="Arial" panose="020B0604020202020204" pitchFamily="34" charset="0"/>
                <a:hlinkClick r:id="rId4"/>
              </a:rPr>
              <a:t>https://www.hef.fr/en/HEFfigures.html</a:t>
            </a:r>
            <a:r>
              <a:rPr lang="en-US" sz="1100" dirty="0">
                <a:effectLst/>
                <a:latin typeface="Arial" panose="020B060402020202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2855978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78D14B8-7648-4374-B784-C4AE3E642E4D}"/>
              </a:ext>
            </a:extLst>
          </p:cNvPr>
          <p:cNvSpPr txBox="1"/>
          <p:nvPr/>
        </p:nvSpPr>
        <p:spPr>
          <a:xfrm>
            <a:off x="110638" y="793892"/>
            <a:ext cx="8922723" cy="3615798"/>
          </a:xfrm>
          <a:prstGeom prst="rect">
            <a:avLst/>
          </a:prstGeom>
          <a:solidFill>
            <a:schemeClr val="accent5">
              <a:lumMod val="20000"/>
              <a:lumOff val="80000"/>
            </a:schemeClr>
          </a:solidFill>
          <a:ln>
            <a:solidFill>
              <a:schemeClr val="accent1"/>
            </a:solidFill>
          </a:ln>
        </p:spPr>
        <p:txBody>
          <a:bodyPr wrap="square">
            <a:spAutoFit/>
          </a:bodyPr>
          <a:lstStyle/>
          <a:p>
            <a:pPr algn="just">
              <a:lnSpc>
                <a:spcPct val="150000"/>
              </a:lnSpc>
            </a:pPr>
            <a:r>
              <a:rPr lang="en-IN" sz="1100" b="1" dirty="0">
                <a:solidFill>
                  <a:schemeClr val="tx1"/>
                </a:solidFill>
                <a:latin typeface="Arial" panose="020B0604020202020204" pitchFamily="34" charset="0"/>
                <a:cs typeface="Arial" panose="020B0604020202020204" pitchFamily="34" charset="0"/>
              </a:rPr>
              <a:t>Target Business: Salt Bath Heat Treatment </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 wide variety of HEF </a:t>
            </a:r>
            <a:r>
              <a:rPr lang="en-US" sz="1100" b="0" dirty="0" err="1">
                <a:solidFill>
                  <a:srgbClr val="333333"/>
                </a:solidFill>
                <a:effectLst/>
                <a:latin typeface="Arial" panose="020B0604020202020204" pitchFamily="34" charset="0"/>
                <a:cs typeface="Arial" panose="020B0604020202020204" pitchFamily="34" charset="0"/>
              </a:rPr>
              <a:t>Durferrit</a:t>
            </a:r>
            <a:r>
              <a:rPr lang="en-US" sz="1100" b="0" dirty="0">
                <a:solidFill>
                  <a:srgbClr val="333333"/>
                </a:solidFill>
                <a:effectLst/>
                <a:latin typeface="Arial" panose="020B0604020202020204" pitchFamily="34" charset="0"/>
                <a:cs typeface="Arial" panose="020B0604020202020204" pitchFamily="34" charset="0"/>
              </a:rPr>
              <a:t> salts can be used in molten form within a temperature range of 150°C to 1300°C.</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nitrocarburizing</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carburizing and carbonitriding</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Solid carburizing products</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annealing and hardening</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the heat treatment of high-speed steels</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quenching and tempering</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Thermochemical cleaning of metallic surfaces</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vulcanizing</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a:t>
            </a:r>
            <a:r>
              <a:rPr lang="en-US" sz="1100" b="0" dirty="0" err="1">
                <a:solidFill>
                  <a:srgbClr val="333333"/>
                </a:solidFill>
                <a:effectLst/>
                <a:latin typeface="Arial" panose="020B0604020202020204" pitchFamily="34" charset="0"/>
                <a:cs typeface="Arial" panose="020B0604020202020204" pitchFamily="34" charset="0"/>
              </a:rPr>
              <a:t>aluminium</a:t>
            </a:r>
            <a:r>
              <a:rPr lang="en-US" sz="1100" b="0" dirty="0">
                <a:solidFill>
                  <a:srgbClr val="333333"/>
                </a:solidFill>
                <a:effectLst/>
                <a:latin typeface="Arial" panose="020B0604020202020204" pitchFamily="34" charset="0"/>
                <a:cs typeface="Arial" panose="020B0604020202020204" pitchFamily="34" charset="0"/>
              </a:rPr>
              <a:t> heat treatment</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Salts for blackening</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Boriding products</a:t>
            </a:r>
          </a:p>
          <a:p>
            <a:pPr marL="171450" indent="-171450" algn="just">
              <a:lnSpc>
                <a:spcPct val="150000"/>
              </a:lnSpc>
              <a:buFont typeface="Arial" panose="020B0604020202020204" pitchFamily="34" charset="0"/>
              <a:buChar char="•"/>
            </a:pPr>
            <a:r>
              <a:rPr lang="en-US" sz="1100" b="0" dirty="0">
                <a:solidFill>
                  <a:srgbClr val="333333"/>
                </a:solidFill>
                <a:effectLst/>
                <a:latin typeface="Arial" panose="020B0604020202020204" pitchFamily="34" charset="0"/>
                <a:cs typeface="Arial" panose="020B0604020202020204" pitchFamily="34" charset="0"/>
              </a:rPr>
              <a:t>Stop-off compounds</a:t>
            </a:r>
          </a:p>
        </p:txBody>
      </p:sp>
      <p:sp>
        <p:nvSpPr>
          <p:cNvPr id="19" name="Text Placeholder 5">
            <a:extLst>
              <a:ext uri="{FF2B5EF4-FFF2-40B4-BE49-F238E27FC236}">
                <a16:creationId xmlns:a16="http://schemas.microsoft.com/office/drawing/2014/main" id="{B5149AC7-4582-40A2-9972-928CF4098E51}"/>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r>
              <a:rPr lang="en-US" sz="1200" b="0" spc="0" dirty="0">
                <a:solidFill>
                  <a:schemeClr val="tx1">
                    <a:lumMod val="85000"/>
                    <a:lumOff val="15000"/>
                  </a:schemeClr>
                </a:solidFill>
                <a:latin typeface="Montserrat" panose="02000505000000020004" pitchFamily="2" charset="0"/>
              </a:rPr>
              <a:t>Product/Service of Interest (POI): Target Businesses of HEF Group</a:t>
            </a:r>
            <a:endParaRPr lang="en-IN" spc="0" dirty="0">
              <a:solidFill>
                <a:schemeClr val="tx1">
                  <a:lumMod val="85000"/>
                  <a:lumOff val="15000"/>
                </a:schemeClr>
              </a:solidFill>
              <a:latin typeface="Montserrat" panose="02000505000000020004" pitchFamily="2" charset="0"/>
            </a:endParaRPr>
          </a:p>
        </p:txBody>
      </p:sp>
      <p:pic>
        <p:nvPicPr>
          <p:cNvPr id="3" name="Picture 2">
            <a:extLst>
              <a:ext uri="{FF2B5EF4-FFF2-40B4-BE49-F238E27FC236}">
                <a16:creationId xmlns:a16="http://schemas.microsoft.com/office/drawing/2014/main" id="{59CFEC05-759F-43D0-A21E-DE018BEA7714}"/>
              </a:ext>
            </a:extLst>
          </p:cNvPr>
          <p:cNvPicPr>
            <a:picLocks noChangeAspect="1"/>
          </p:cNvPicPr>
          <p:nvPr/>
        </p:nvPicPr>
        <p:blipFill>
          <a:blip r:embed="rId2"/>
          <a:stretch>
            <a:fillRect/>
          </a:stretch>
        </p:blipFill>
        <p:spPr>
          <a:xfrm>
            <a:off x="4042558" y="1671457"/>
            <a:ext cx="2876550" cy="2266950"/>
          </a:xfrm>
          <a:prstGeom prst="rect">
            <a:avLst/>
          </a:prstGeom>
        </p:spPr>
      </p:pic>
    </p:spTree>
    <p:extLst>
      <p:ext uri="{BB962C8B-B14F-4D97-AF65-F5344CB8AC3E}">
        <p14:creationId xmlns:p14="http://schemas.microsoft.com/office/powerpoint/2010/main" val="96941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78D14B8-7648-4374-B784-C4AE3E642E4D}"/>
              </a:ext>
            </a:extLst>
          </p:cNvPr>
          <p:cNvSpPr txBox="1"/>
          <p:nvPr/>
        </p:nvSpPr>
        <p:spPr>
          <a:xfrm>
            <a:off x="110638" y="793892"/>
            <a:ext cx="8922723" cy="5647123"/>
          </a:xfrm>
          <a:prstGeom prst="rect">
            <a:avLst/>
          </a:prstGeom>
          <a:solidFill>
            <a:schemeClr val="accent5">
              <a:lumMod val="20000"/>
              <a:lumOff val="80000"/>
            </a:schemeClr>
          </a:solidFill>
          <a:ln>
            <a:solidFill>
              <a:schemeClr val="accent1"/>
            </a:solidFill>
          </a:ln>
        </p:spPr>
        <p:txBody>
          <a:bodyPr wrap="square">
            <a:spAutoFit/>
          </a:bodyPr>
          <a:lstStyle/>
          <a:p>
            <a:pPr algn="just">
              <a:lnSpc>
                <a:spcPct val="150000"/>
              </a:lnSpc>
            </a:pPr>
            <a:r>
              <a:rPr lang="en-IN" sz="1100" b="1" dirty="0">
                <a:solidFill>
                  <a:schemeClr val="tx1"/>
                </a:solidFill>
                <a:latin typeface="Arial" panose="020B0604020202020204" pitchFamily="34" charset="0"/>
                <a:cs typeface="Arial" panose="020B0604020202020204" pitchFamily="34" charset="0"/>
              </a:rPr>
              <a:t>Target Business: VACUUM DEPOSITION - PVD/PACVD</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Physical </a:t>
            </a:r>
            <a:r>
              <a:rPr lang="en-US" sz="1100" b="0" dirty="0" err="1">
                <a:solidFill>
                  <a:srgbClr val="333333"/>
                </a:solidFill>
                <a:effectLst/>
                <a:latin typeface="Arial" panose="020B0604020202020204" pitchFamily="34" charset="0"/>
                <a:cs typeface="Arial" panose="020B0604020202020204" pitchFamily="34" charset="0"/>
              </a:rPr>
              <a:t>vapour</a:t>
            </a:r>
            <a:r>
              <a:rPr lang="en-US" sz="1100" b="0" dirty="0">
                <a:solidFill>
                  <a:srgbClr val="333333"/>
                </a:solidFill>
                <a:effectLst/>
                <a:latin typeface="Arial" panose="020B0604020202020204" pitchFamily="34" charset="0"/>
                <a:cs typeface="Arial" panose="020B0604020202020204" pitchFamily="34" charset="0"/>
              </a:rPr>
              <a:t> deposition and plasma-assisted chemical </a:t>
            </a:r>
            <a:r>
              <a:rPr lang="en-US" sz="1100" b="0" dirty="0" err="1">
                <a:solidFill>
                  <a:srgbClr val="333333"/>
                </a:solidFill>
                <a:effectLst/>
                <a:latin typeface="Arial" panose="020B0604020202020204" pitchFamily="34" charset="0"/>
                <a:cs typeface="Arial" panose="020B0604020202020204" pitchFamily="34" charset="0"/>
              </a:rPr>
              <a:t>vapour</a:t>
            </a:r>
            <a:r>
              <a:rPr lang="en-US" sz="1100" b="0" dirty="0">
                <a:solidFill>
                  <a:srgbClr val="333333"/>
                </a:solidFill>
                <a:effectLst/>
                <a:latin typeface="Arial" panose="020B0604020202020204" pitchFamily="34" charset="0"/>
                <a:cs typeface="Arial" panose="020B0604020202020204" pitchFamily="34" charset="0"/>
              </a:rPr>
              <a:t> deposition (PVD and PACVD) are environmentally friendly vacuum deposition technologies involving a deposition of material on the surface of the parts to be treated.</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They make it possible to obtain coatings having:</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Thicknesses which can vary from several </a:t>
            </a:r>
            <a:r>
              <a:rPr lang="en-US" sz="1100" b="0" dirty="0" err="1">
                <a:solidFill>
                  <a:srgbClr val="333333"/>
                </a:solidFill>
                <a:effectLst/>
                <a:latin typeface="Arial" panose="020B0604020202020204" pitchFamily="34" charset="0"/>
                <a:cs typeface="Arial" panose="020B0604020202020204" pitchFamily="34" charset="0"/>
              </a:rPr>
              <a:t>nanometres</a:t>
            </a:r>
            <a:r>
              <a:rPr lang="en-US" sz="1100" b="0" dirty="0">
                <a:solidFill>
                  <a:srgbClr val="333333"/>
                </a:solidFill>
                <a:effectLst/>
                <a:latin typeface="Arial" panose="020B0604020202020204" pitchFamily="34" charset="0"/>
                <a:cs typeface="Arial" panose="020B0604020202020204" pitchFamily="34" charset="0"/>
              </a:rPr>
              <a:t> to several tens of microns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a:t>
            </a:r>
            <a:r>
              <a:rPr lang="en-US" sz="1100" dirty="0" err="1">
                <a:solidFill>
                  <a:srgbClr val="333333"/>
                </a:solidFill>
                <a:latin typeface="Arial" panose="020B0604020202020204" pitchFamily="34" charset="0"/>
                <a:cs typeface="Arial" panose="020B0604020202020204" pitchFamily="34" charset="0"/>
              </a:rPr>
              <a:t>H</a:t>
            </a:r>
            <a:r>
              <a:rPr lang="en-US" sz="1100" b="0" dirty="0" err="1">
                <a:solidFill>
                  <a:srgbClr val="333333"/>
                </a:solidFill>
                <a:effectLst/>
                <a:latin typeface="Arial" panose="020B0604020202020204" pitchFamily="34" charset="0"/>
                <a:cs typeface="Arial" panose="020B0604020202020204" pitchFamily="34" charset="0"/>
              </a:rPr>
              <a:t>ardnesses</a:t>
            </a:r>
            <a:r>
              <a:rPr lang="en-US" sz="1100" b="0" dirty="0">
                <a:solidFill>
                  <a:srgbClr val="333333"/>
                </a:solidFill>
                <a:effectLst/>
                <a:latin typeface="Arial" panose="020B0604020202020204" pitchFamily="34" charset="0"/>
                <a:cs typeface="Arial" panose="020B0604020202020204" pitchFamily="34" charset="0"/>
              </a:rPr>
              <a:t> ranging from 1,000 to 4,000 HV</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Depending on the coating chosen, they thus give the parts treated:</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Tribological properties: very low coefficient of friction</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Mechanical properties: very high hardness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Electromagnetic shielding properties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Optical properties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Electrical conductivity properties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Antibacterial properties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Decorative properties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HEF mainly uses 3 methods to generate its plasmas and produce high-quality layers: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PEMS®:PEMS® permits the production of very dense layers for tribological use. This process is more particularly used by HEF to produce its low coefficient of friction hard or extra-hard layers. Moreover, PEMS® makes it possible to modify the hardness, the density and resistance of deposits to suit the application.</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CAM®:: At the cutting edge of vacuum technology, CAM® constitutes a genuine evolution, permitting the deposition of hard and very low coefficient of friction coatings at an extremely low temperature.</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 M-ARC®: This method is an evolution of the usual arc evaporation technique. It considerably reduces the droplets generally associated with this type of coating.</a:t>
            </a:r>
          </a:p>
        </p:txBody>
      </p:sp>
      <p:sp>
        <p:nvSpPr>
          <p:cNvPr id="19" name="Text Placeholder 5">
            <a:extLst>
              <a:ext uri="{FF2B5EF4-FFF2-40B4-BE49-F238E27FC236}">
                <a16:creationId xmlns:a16="http://schemas.microsoft.com/office/drawing/2014/main" id="{B5149AC7-4582-40A2-9972-928CF4098E51}"/>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r>
              <a:rPr lang="en-US" sz="1200" b="0" spc="0" dirty="0">
                <a:solidFill>
                  <a:schemeClr val="tx1">
                    <a:lumMod val="85000"/>
                    <a:lumOff val="15000"/>
                  </a:schemeClr>
                </a:solidFill>
                <a:latin typeface="Montserrat" panose="02000505000000020004" pitchFamily="2" charset="0"/>
              </a:rPr>
              <a:t>Product/Service of Interest (POI): Target Businesses of HEF Group</a:t>
            </a:r>
            <a:endParaRPr lang="en-IN" spc="0" dirty="0">
              <a:solidFill>
                <a:schemeClr val="tx1">
                  <a:lumMod val="85000"/>
                  <a:lumOff val="15000"/>
                </a:schemeClr>
              </a:solidFill>
              <a:latin typeface="Montserrat" panose="02000505000000020004" pitchFamily="2" charset="0"/>
            </a:endParaRPr>
          </a:p>
        </p:txBody>
      </p:sp>
    </p:spTree>
    <p:extLst>
      <p:ext uri="{BB962C8B-B14F-4D97-AF65-F5344CB8AC3E}">
        <p14:creationId xmlns:p14="http://schemas.microsoft.com/office/powerpoint/2010/main" val="341181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78D14B8-7648-4374-B784-C4AE3E642E4D}"/>
              </a:ext>
            </a:extLst>
          </p:cNvPr>
          <p:cNvSpPr txBox="1"/>
          <p:nvPr/>
        </p:nvSpPr>
        <p:spPr>
          <a:xfrm>
            <a:off x="110638" y="793892"/>
            <a:ext cx="8922723" cy="2854051"/>
          </a:xfrm>
          <a:prstGeom prst="rect">
            <a:avLst/>
          </a:prstGeom>
          <a:solidFill>
            <a:schemeClr val="accent5">
              <a:lumMod val="20000"/>
              <a:lumOff val="80000"/>
            </a:schemeClr>
          </a:solidFill>
          <a:ln>
            <a:solidFill>
              <a:schemeClr val="accent1"/>
            </a:solidFill>
          </a:ln>
        </p:spPr>
        <p:txBody>
          <a:bodyPr wrap="square">
            <a:spAutoFit/>
          </a:bodyPr>
          <a:lstStyle/>
          <a:p>
            <a:pPr algn="just">
              <a:lnSpc>
                <a:spcPct val="150000"/>
              </a:lnSpc>
            </a:pPr>
            <a:r>
              <a:rPr lang="en-IN" sz="1100" b="1" dirty="0">
                <a:solidFill>
                  <a:schemeClr val="tx1"/>
                </a:solidFill>
                <a:latin typeface="Arial" panose="020B0604020202020204" pitchFamily="34" charset="0"/>
                <a:cs typeface="Arial" panose="020B0604020202020204" pitchFamily="34" charset="0"/>
              </a:rPr>
              <a:t>Target Business: BUSHINGS / JOINTS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HEF DURFERRIT has developed a full range of bushings allowing it to meet the diverse needs of its customers.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 original bushing developed and implemented by the HEF group was based on the use of special surface treatments and special surface geometries (grids, cavities ..) .These steel bushings were quickly recognized for their ability to operate under high pressure and vibration in harsh environments (abrasion, shocks, corrosion).</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HEF steel bushings are commonly used in construction equipment, agriculture, steel industry, cement industry, glassware. </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Composite bushings came more recently, allowing HEF DURFERRIT bushings range to meet the new needs of designers and users: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These composite bearings work without lubrication and under severe conditions. They were quickly adopted for their high tribological performance, low coefficient of friction and lifetime in various applications such as handling, agriculture equipment , hydraulic turbines</a:t>
            </a:r>
          </a:p>
          <a:p>
            <a:pPr algn="just">
              <a:lnSpc>
                <a:spcPct val="150000"/>
              </a:lnSpc>
            </a:pPr>
            <a:r>
              <a:rPr lang="en-US" sz="1100" b="0" dirty="0">
                <a:solidFill>
                  <a:srgbClr val="333333"/>
                </a:solidFill>
                <a:effectLst/>
                <a:latin typeface="Arial" panose="020B0604020202020204" pitchFamily="34" charset="0"/>
                <a:cs typeface="Arial" panose="020B0604020202020204" pitchFamily="34" charset="0"/>
              </a:rPr>
              <a:t>All technologies (topography, processing , materials ) implemented on the bushings are adaptable on different products, such as slides, washers, spherical bushings...</a:t>
            </a:r>
          </a:p>
        </p:txBody>
      </p:sp>
      <p:sp>
        <p:nvSpPr>
          <p:cNvPr id="19" name="Text Placeholder 5">
            <a:extLst>
              <a:ext uri="{FF2B5EF4-FFF2-40B4-BE49-F238E27FC236}">
                <a16:creationId xmlns:a16="http://schemas.microsoft.com/office/drawing/2014/main" id="{B5149AC7-4582-40A2-9972-928CF4098E51}"/>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r>
              <a:rPr lang="en-US" sz="1200" b="0" spc="0" dirty="0">
                <a:solidFill>
                  <a:schemeClr val="tx1">
                    <a:lumMod val="85000"/>
                    <a:lumOff val="15000"/>
                  </a:schemeClr>
                </a:solidFill>
                <a:latin typeface="Montserrat" panose="02000505000000020004" pitchFamily="2" charset="0"/>
              </a:rPr>
              <a:t>Product/Service of Interest (POI): Target Businesses of HEF Group</a:t>
            </a:r>
            <a:endParaRPr lang="en-IN" spc="0" dirty="0">
              <a:solidFill>
                <a:schemeClr val="tx1">
                  <a:lumMod val="85000"/>
                  <a:lumOff val="15000"/>
                </a:schemeClr>
              </a:solidFill>
              <a:latin typeface="Montserrat" panose="02000505000000020004" pitchFamily="2" charset="0"/>
            </a:endParaRPr>
          </a:p>
        </p:txBody>
      </p:sp>
      <p:pic>
        <p:nvPicPr>
          <p:cNvPr id="7" name="Picture 6">
            <a:extLst>
              <a:ext uri="{FF2B5EF4-FFF2-40B4-BE49-F238E27FC236}">
                <a16:creationId xmlns:a16="http://schemas.microsoft.com/office/drawing/2014/main" id="{CE334C99-5067-464C-A23D-CA43553E88BC}"/>
              </a:ext>
            </a:extLst>
          </p:cNvPr>
          <p:cNvPicPr>
            <a:picLocks noChangeAspect="1"/>
          </p:cNvPicPr>
          <p:nvPr/>
        </p:nvPicPr>
        <p:blipFill>
          <a:blip r:embed="rId2"/>
          <a:stretch>
            <a:fillRect/>
          </a:stretch>
        </p:blipFill>
        <p:spPr>
          <a:xfrm>
            <a:off x="324851" y="4561472"/>
            <a:ext cx="2481319" cy="1743075"/>
          </a:xfrm>
          <a:prstGeom prst="rect">
            <a:avLst/>
          </a:prstGeom>
        </p:spPr>
      </p:pic>
      <p:pic>
        <p:nvPicPr>
          <p:cNvPr id="22" name="Picture 21">
            <a:extLst>
              <a:ext uri="{FF2B5EF4-FFF2-40B4-BE49-F238E27FC236}">
                <a16:creationId xmlns:a16="http://schemas.microsoft.com/office/drawing/2014/main" id="{F9BF8139-6878-45AA-8635-AC5E6954E9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69459" y="4561471"/>
            <a:ext cx="1479435" cy="1743075"/>
          </a:xfrm>
          <a:prstGeom prst="rect">
            <a:avLst/>
          </a:prstGeom>
          <a:noFill/>
          <a:ln>
            <a:noFill/>
          </a:ln>
        </p:spPr>
      </p:pic>
      <p:pic>
        <p:nvPicPr>
          <p:cNvPr id="23" name="Picture 22">
            <a:extLst>
              <a:ext uri="{FF2B5EF4-FFF2-40B4-BE49-F238E27FC236}">
                <a16:creationId xmlns:a16="http://schemas.microsoft.com/office/drawing/2014/main" id="{F4C5F774-E583-4E1A-A7D9-14E34C0B8C8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12183" y="4834689"/>
            <a:ext cx="2381250" cy="990600"/>
          </a:xfrm>
          <a:prstGeom prst="rect">
            <a:avLst/>
          </a:prstGeom>
          <a:noFill/>
          <a:ln>
            <a:noFill/>
          </a:ln>
        </p:spPr>
      </p:pic>
    </p:spTree>
    <p:extLst>
      <p:ext uri="{BB962C8B-B14F-4D97-AF65-F5344CB8AC3E}">
        <p14:creationId xmlns:p14="http://schemas.microsoft.com/office/powerpoint/2010/main" val="73454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pc="0" dirty="0">
                <a:solidFill>
                  <a:schemeClr val="tx1">
                    <a:lumMod val="85000"/>
                    <a:lumOff val="15000"/>
                  </a:schemeClr>
                </a:solidFill>
                <a:latin typeface="Montserrat" panose="02000505000000020004" pitchFamily="2" charset="0"/>
              </a:rPr>
              <a:t>Scope of Work</a:t>
            </a:r>
          </a:p>
        </p:txBody>
      </p:sp>
      <p:graphicFrame>
        <p:nvGraphicFramePr>
          <p:cNvPr id="8" name="Table 7">
            <a:extLst>
              <a:ext uri="{FF2B5EF4-FFF2-40B4-BE49-F238E27FC236}">
                <a16:creationId xmlns:a16="http://schemas.microsoft.com/office/drawing/2014/main" id="{5E79A586-C67C-45A2-92BE-B4681128B745}"/>
              </a:ext>
            </a:extLst>
          </p:cNvPr>
          <p:cNvGraphicFramePr>
            <a:graphicFrameLocks noGrp="1"/>
          </p:cNvGraphicFramePr>
          <p:nvPr>
            <p:extLst>
              <p:ext uri="{D42A27DB-BD31-4B8C-83A1-F6EECF244321}">
                <p14:modId xmlns:p14="http://schemas.microsoft.com/office/powerpoint/2010/main" val="2765509276"/>
              </p:ext>
            </p:extLst>
          </p:nvPr>
        </p:nvGraphicFramePr>
        <p:xfrm>
          <a:off x="0" y="770714"/>
          <a:ext cx="9144000" cy="5980749"/>
        </p:xfrm>
        <a:graphic>
          <a:graphicData uri="http://schemas.openxmlformats.org/drawingml/2006/table">
            <a:tbl>
              <a:tblPr firstRow="1" lastRow="1" bandRow="1">
                <a:tableStyleId>{93296810-A885-4BE3-A3E7-6D5BEEA58F35}</a:tableStyleId>
              </a:tblPr>
              <a:tblGrid>
                <a:gridCol w="457200">
                  <a:extLst>
                    <a:ext uri="{9D8B030D-6E8A-4147-A177-3AD203B41FA5}">
                      <a16:colId xmlns:a16="http://schemas.microsoft.com/office/drawing/2014/main" val="20000"/>
                    </a:ext>
                  </a:extLst>
                </a:gridCol>
                <a:gridCol w="132347">
                  <a:extLst>
                    <a:ext uri="{9D8B030D-6E8A-4147-A177-3AD203B41FA5}">
                      <a16:colId xmlns:a16="http://schemas.microsoft.com/office/drawing/2014/main" val="20001"/>
                    </a:ext>
                  </a:extLst>
                </a:gridCol>
                <a:gridCol w="312821">
                  <a:extLst>
                    <a:ext uri="{9D8B030D-6E8A-4147-A177-3AD203B41FA5}">
                      <a16:colId xmlns:a16="http://schemas.microsoft.com/office/drawing/2014/main" val="106009504"/>
                    </a:ext>
                  </a:extLst>
                </a:gridCol>
                <a:gridCol w="517358">
                  <a:extLst>
                    <a:ext uri="{9D8B030D-6E8A-4147-A177-3AD203B41FA5}">
                      <a16:colId xmlns:a16="http://schemas.microsoft.com/office/drawing/2014/main" val="1074641153"/>
                    </a:ext>
                  </a:extLst>
                </a:gridCol>
                <a:gridCol w="7724274">
                  <a:extLst>
                    <a:ext uri="{9D8B030D-6E8A-4147-A177-3AD203B41FA5}">
                      <a16:colId xmlns:a16="http://schemas.microsoft.com/office/drawing/2014/main" val="1734648562"/>
                    </a:ext>
                  </a:extLst>
                </a:gridCol>
              </a:tblGrid>
              <a:tr h="216105">
                <a:tc gridSpan="2">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S. No.         </a:t>
                      </a:r>
                      <a:endParaRPr lang="en-IN" sz="1000" b="1" kern="12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15F63"/>
                    </a:solidFill>
                  </a:tcPr>
                </a:tc>
                <a:tc hMerge="1">
                  <a:txBody>
                    <a:bodyPr/>
                    <a:lstStyle/>
                    <a:p>
                      <a:pPr algn="ctr">
                        <a:lnSpc>
                          <a:spcPts val="1100"/>
                        </a:lnSpc>
                      </a:pPr>
                      <a:r>
                        <a:rPr lang="en-IN" sz="1100" kern="1200" dirty="0">
                          <a:solidFill>
                            <a:schemeClr val="bg1"/>
                          </a:solidFill>
                          <a:latin typeface="Arial" panose="020B0604020202020204" pitchFamily="34" charset="0"/>
                          <a:ea typeface="Verdana" panose="020B0604030504040204" pitchFamily="34" charset="0"/>
                          <a:cs typeface="Arial" panose="020B0604020202020204" pitchFamily="34" charset="0"/>
                        </a:rPr>
                        <a:t> Contents</a:t>
                      </a:r>
                      <a:endParaRPr lang="en-IN" sz="11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15F63"/>
                    </a:solidFill>
                  </a:tcPr>
                </a:tc>
                <a:tc gridSpan="3">
                  <a:txBody>
                    <a:bodyPr/>
                    <a:lstStyle/>
                    <a:p>
                      <a:r>
                        <a:rPr lang="en-IN" sz="1000" kern="1200">
                          <a:solidFill>
                            <a:schemeClr val="bg1"/>
                          </a:solidFill>
                          <a:latin typeface="Arial" panose="020B0604020202020204" pitchFamily="34" charset="0"/>
                          <a:ea typeface="Verdana" panose="020B0604030504040204" pitchFamily="34" charset="0"/>
                          <a:cs typeface="Arial" panose="020B0604020202020204" pitchFamily="34" charset="0"/>
                        </a:rPr>
                        <a:t> Contents</a:t>
                      </a:r>
                      <a:endParaRPr lang="en-IN" sz="10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15F63"/>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16105">
                <a:tc gridSpan="2">
                  <a:txBody>
                    <a:bodyPr/>
                    <a:lstStyle/>
                    <a:p>
                      <a:pPr algn="ctr">
                        <a:lnSpc>
                          <a:spcPts val="1100"/>
                        </a:lnSpc>
                      </a:pPr>
                      <a:r>
                        <a:rPr lang="en-IN" sz="1000" b="0" kern="1200" spc="0" dirty="0">
                          <a:solidFill>
                            <a:schemeClr val="tx1"/>
                          </a:solidFill>
                          <a:latin typeface="Arial" panose="020B0604020202020204" pitchFamily="34" charset="0"/>
                          <a:ea typeface="Verdana" panose="020B0604030504040204" pitchFamily="34" charset="0"/>
                          <a:cs typeface="Arial" panose="020B0604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100"/>
                        </a:lnSpc>
                        <a:spcBef>
                          <a:spcPts val="0"/>
                        </a:spcBef>
                        <a:spcAft>
                          <a:spcPts val="0"/>
                        </a:spcAft>
                        <a:buClrTx/>
                        <a:buSzTx/>
                        <a:buFontTx/>
                        <a:buNone/>
                        <a:tabLst/>
                        <a:defRPr/>
                      </a:pPr>
                      <a:r>
                        <a:rPr lang="en-IN" sz="1000" b="0" kern="1200" spc="0" dirty="0">
                          <a:solidFill>
                            <a:schemeClr val="tx1"/>
                          </a:solidFill>
                          <a:latin typeface="Arial" panose="020B0604020202020204" pitchFamily="34" charset="0"/>
                          <a:ea typeface="Verdana" panose="020B0604030504040204" pitchFamily="34" charset="0"/>
                          <a:cs typeface="Arial" panose="020B0604020202020204" pitchFamily="34" charset="0"/>
                        </a:rPr>
                        <a:t>Research Methodology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IN" sz="1000" b="0" kern="1200" spc="0">
                          <a:solidFill>
                            <a:schemeClr val="tx1"/>
                          </a:solidFill>
                          <a:latin typeface="Arial" panose="020B0604020202020204" pitchFamily="34" charset="0"/>
                          <a:ea typeface="Verdana" panose="020B0604030504040204" pitchFamily="34" charset="0"/>
                          <a:cs typeface="Arial" panose="020B0604020202020204" pitchFamily="34" charset="0"/>
                        </a:rPr>
                        <a:t>Research Methodology</a:t>
                      </a:r>
                      <a:endParaRPr lang="en-IN" sz="100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216105">
                <a:tc gridSpan="2">
                  <a:txBody>
                    <a:bodyPr/>
                    <a:lstStyle/>
                    <a:p>
                      <a:pPr algn="ctr">
                        <a:lnSpc>
                          <a:spcPts val="1100"/>
                        </a:lnSpc>
                      </a:pPr>
                      <a:r>
                        <a:rPr lang="en-IN" sz="1000" b="0" kern="1200" spc="0" dirty="0">
                          <a:solidFill>
                            <a:schemeClr val="tx1"/>
                          </a:solidFill>
                          <a:latin typeface="Arial" panose="020B0604020202020204" pitchFamily="34" charset="0"/>
                          <a:ea typeface="Verdana" panose="020B0604030504040204" pitchFamily="34" charset="0"/>
                          <a:cs typeface="Arial" panose="020B0604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indent="0">
                        <a:lnSpc>
                          <a:spcPts val="1100"/>
                        </a:lnSpc>
                        <a:buNone/>
                      </a:pPr>
                      <a:r>
                        <a:rPr lang="en-IN" sz="1000" b="0" kern="1200" spc="0" dirty="0">
                          <a:solidFill>
                            <a:schemeClr val="tx1"/>
                          </a:solidFill>
                          <a:latin typeface="Arial" panose="020B0604020202020204" pitchFamily="34" charset="0"/>
                          <a:ea typeface="Verdana" panose="020B0604030504040204" pitchFamily="34" charset="0"/>
                          <a:cs typeface="Arial" panose="020B0604020202020204" pitchFamily="34" charset="0"/>
                        </a:rPr>
                        <a:t>Executive Summary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IN" sz="1000" b="0" kern="1200" spc="0" dirty="0">
                          <a:solidFill>
                            <a:schemeClr val="tx1"/>
                          </a:solidFill>
                          <a:latin typeface="Arial" panose="020B0604020202020204" pitchFamily="34" charset="0"/>
                          <a:ea typeface="Verdana" panose="020B0604030504040204" pitchFamily="34" charset="0"/>
                          <a:cs typeface="Arial" panose="020B0604020202020204" pitchFamily="34" charset="0"/>
                        </a:rPr>
                        <a:t>Executive Summary</a:t>
                      </a:r>
                      <a:endParaRPr lang="en-IN"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238335">
                <a:tc gridSpan="5">
                  <a:txBody>
                    <a:bodyPr/>
                    <a:lstStyle/>
                    <a:p>
                      <a:pPr algn="l">
                        <a:lnSpc>
                          <a:spcPct val="15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Business Performance </a:t>
                      </a: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l">
                        <a:lnSpc>
                          <a:spcPct val="150000"/>
                        </a:lnSpc>
                      </a:pPr>
                      <a:r>
                        <a:rPr lang="en-IN" sz="1100" b="0" dirty="0">
                          <a:solidFill>
                            <a:schemeClr val="tx1"/>
                          </a:solidFill>
                          <a:latin typeface="Arial" panose="020B0604020202020204" pitchFamily="34" charset="0"/>
                          <a:ea typeface="Verdana" panose="020B0604030504040204" pitchFamily="34" charset="0"/>
                          <a:cs typeface="Arial" panose="020B0604020202020204" pitchFamily="34" charset="0"/>
                        </a:rPr>
                        <a:t>Business Performance </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74879782"/>
                  </a:ext>
                </a:extLst>
              </a:tr>
              <a:tr h="195845">
                <a:tc>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3.</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dirty="0">
                          <a:latin typeface="Arial" panose="020B0604020202020204" pitchFamily="34" charset="0"/>
                          <a:ea typeface="Verdana" panose="020B0604030504040204" pitchFamily="34" charset="0"/>
                          <a:cs typeface="Arial" panose="020B0604020202020204" pitchFamily="34" charset="0"/>
                        </a:rPr>
                        <a:t>Industry Size and Market Share of HEF Group</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673013467"/>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3.1.</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Global Market, Million USD, 2020</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397497908"/>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3.1.1</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383777"/>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507406"/>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2678036"/>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138230"/>
                  </a:ext>
                </a:extLst>
              </a:tr>
              <a:tr h="23833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3.2.</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Regional Market, Million USD, 2020</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822127425"/>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3.1.1</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2720232"/>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4739436"/>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610986"/>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081047"/>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3.3.</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Global Market Share of HEF Group, %, 2020</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2015684420"/>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3.1.1</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00603"/>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5381334"/>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2097966"/>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8647886"/>
                  </a:ext>
                </a:extLst>
              </a:tr>
              <a:tr h="21610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Company Organization Charts Covering From HEF Headquarter To Regional Branch Offices</a:t>
                      </a:r>
                      <a:endParaRPr lang="en-IN" sz="1000" kern="1200" dirty="0">
                        <a:solidFill>
                          <a:schemeClr val="tx1"/>
                        </a:solidFill>
                        <a:effectLst/>
                        <a:latin typeface="Arial" panose="020B0604020202020204" pitchFamily="34" charset="0"/>
                        <a:ea typeface="+mn-ea"/>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9927375"/>
                  </a:ext>
                </a:extLst>
              </a:tr>
              <a:tr h="23833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3.5.</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Regional Market  Share Million USD,% 2020</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1520062440"/>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3.5.1</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0479329"/>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3.5.2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978310"/>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3.5.3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2715686"/>
                  </a:ext>
                </a:extLst>
              </a:tr>
              <a:tr h="195845">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3.5.4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2053973"/>
                  </a:ext>
                </a:extLst>
              </a:tr>
            </a:tbl>
          </a:graphicData>
        </a:graphic>
      </p:graphicFrame>
    </p:spTree>
    <p:extLst>
      <p:ext uri="{BB962C8B-B14F-4D97-AF65-F5344CB8AC3E}">
        <p14:creationId xmlns:p14="http://schemas.microsoft.com/office/powerpoint/2010/main" val="64778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pc="0" dirty="0">
                <a:solidFill>
                  <a:schemeClr val="tx1">
                    <a:lumMod val="85000"/>
                    <a:lumOff val="15000"/>
                  </a:schemeClr>
                </a:solidFill>
                <a:latin typeface="Montserrat" panose="02000505000000020004" pitchFamily="2" charset="0"/>
              </a:rPr>
              <a:t>Scope of Work</a:t>
            </a:r>
          </a:p>
        </p:txBody>
      </p:sp>
      <p:graphicFrame>
        <p:nvGraphicFramePr>
          <p:cNvPr id="8" name="Table 7">
            <a:extLst>
              <a:ext uri="{FF2B5EF4-FFF2-40B4-BE49-F238E27FC236}">
                <a16:creationId xmlns:a16="http://schemas.microsoft.com/office/drawing/2014/main" id="{5E79A586-C67C-45A2-92BE-B4681128B745}"/>
              </a:ext>
            </a:extLst>
          </p:cNvPr>
          <p:cNvGraphicFramePr>
            <a:graphicFrameLocks noGrp="1"/>
          </p:cNvGraphicFramePr>
          <p:nvPr>
            <p:extLst>
              <p:ext uri="{D42A27DB-BD31-4B8C-83A1-F6EECF244321}">
                <p14:modId xmlns:p14="http://schemas.microsoft.com/office/powerpoint/2010/main" val="2279060807"/>
              </p:ext>
            </p:extLst>
          </p:nvPr>
        </p:nvGraphicFramePr>
        <p:xfrm>
          <a:off x="0" y="770712"/>
          <a:ext cx="9144000" cy="5893497"/>
        </p:xfrm>
        <a:graphic>
          <a:graphicData uri="http://schemas.openxmlformats.org/drawingml/2006/table">
            <a:tbl>
              <a:tblPr firstRow="1" lastRow="1" bandRow="1">
                <a:tableStyleId>{93296810-A885-4BE3-A3E7-6D5BEEA58F35}</a:tableStyleId>
              </a:tblPr>
              <a:tblGrid>
                <a:gridCol w="457200">
                  <a:extLst>
                    <a:ext uri="{9D8B030D-6E8A-4147-A177-3AD203B41FA5}">
                      <a16:colId xmlns:a16="http://schemas.microsoft.com/office/drawing/2014/main" val="20000"/>
                    </a:ext>
                  </a:extLst>
                </a:gridCol>
                <a:gridCol w="168442">
                  <a:extLst>
                    <a:ext uri="{9D8B030D-6E8A-4147-A177-3AD203B41FA5}">
                      <a16:colId xmlns:a16="http://schemas.microsoft.com/office/drawing/2014/main" val="20001"/>
                    </a:ext>
                  </a:extLst>
                </a:gridCol>
                <a:gridCol w="276725">
                  <a:extLst>
                    <a:ext uri="{9D8B030D-6E8A-4147-A177-3AD203B41FA5}">
                      <a16:colId xmlns:a16="http://schemas.microsoft.com/office/drawing/2014/main" val="1086667350"/>
                    </a:ext>
                  </a:extLst>
                </a:gridCol>
                <a:gridCol w="517358">
                  <a:extLst>
                    <a:ext uri="{9D8B030D-6E8A-4147-A177-3AD203B41FA5}">
                      <a16:colId xmlns:a16="http://schemas.microsoft.com/office/drawing/2014/main" val="1074641153"/>
                    </a:ext>
                  </a:extLst>
                </a:gridCol>
                <a:gridCol w="7724275">
                  <a:extLst>
                    <a:ext uri="{9D8B030D-6E8A-4147-A177-3AD203B41FA5}">
                      <a16:colId xmlns:a16="http://schemas.microsoft.com/office/drawing/2014/main" val="1734648562"/>
                    </a:ext>
                  </a:extLst>
                </a:gridCol>
              </a:tblGrid>
              <a:tr h="263136">
                <a:tc gridSpan="2">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S. No.         </a:t>
                      </a:r>
                      <a:endParaRPr lang="en-IN" sz="1000" b="1" kern="12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hMerge="1">
                  <a:txBody>
                    <a:bodyPr/>
                    <a:lstStyle/>
                    <a:p>
                      <a:pPr algn="ctr">
                        <a:lnSpc>
                          <a:spcPts val="1100"/>
                        </a:lnSpc>
                      </a:pPr>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 Contents</a:t>
                      </a:r>
                      <a:endParaRPr lang="en-IN"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gridSpan="3">
                  <a:txBody>
                    <a:bodyPr/>
                    <a:lstStyle/>
                    <a:p>
                      <a:r>
                        <a:rPr lang="en-IN" sz="1000" kern="1200" dirty="0">
                          <a:solidFill>
                            <a:schemeClr val="bg1"/>
                          </a:solidFill>
                          <a:latin typeface="Arial" panose="020B0604020202020204" pitchFamily="34" charset="0"/>
                          <a:ea typeface="Verdana" panose="020B0604030504040204" pitchFamily="34" charset="0"/>
                          <a:cs typeface="Arial" panose="020B0604020202020204" pitchFamily="34" charset="0"/>
                        </a:rPr>
                        <a:t> Contents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215F63"/>
                    </a:solidFill>
                  </a:tcPr>
                </a:tc>
                <a:tc hMerge="1">
                  <a:txBody>
                    <a:bodyPr/>
                    <a:lstStyle/>
                    <a:p>
                      <a:endParaRPr lang="en-IN"/>
                    </a:p>
                  </a:txBody>
                  <a:tcPr>
                    <a:lnL w="12700" cap="flat" cmpd="sng" algn="ctr">
                      <a:solidFill>
                        <a:schemeClr val="tx1"/>
                      </a:solidFill>
                      <a:prstDash val="solid"/>
                      <a:round/>
                      <a:headEnd type="none" w="med" len="med"/>
                      <a:tailEnd type="none" w="med" len="med"/>
                    </a:lnL>
                  </a:tcPr>
                </a:tc>
                <a:tc hMerge="1">
                  <a:txBody>
                    <a:bodyPr/>
                    <a:lstStyle/>
                    <a:p>
                      <a:endParaRPr lang="en-IN"/>
                    </a:p>
                  </a:txBody>
                  <a:tcPr/>
                </a:tc>
                <a:extLst>
                  <a:ext uri="{0D108BD9-81ED-4DB2-BD59-A6C34878D82A}">
                    <a16:rowId xmlns:a16="http://schemas.microsoft.com/office/drawing/2014/main" val="10000"/>
                  </a:ext>
                </a:extLst>
              </a:tr>
              <a:tr h="211057">
                <a:tc gridSpan="5">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Sales Performance </a:t>
                      </a: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Sales Performance </a:t>
                      </a: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12806225"/>
                  </a:ext>
                </a:extLst>
              </a:tr>
              <a:tr h="238467">
                <a:tc>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4.</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Current (2020) and Projected Sales (2025) of HEF of Each Business</a:t>
                      </a: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Current (2020) and Projected Sales (2025) of HEF of Each Business</a:t>
                      </a:r>
                    </a:p>
                  </a:txBody>
                  <a:tcPr marL="68580" marR="68580" marT="34290" marB="34290" anchor="ctr">
                    <a:lnR w="12700" cmpd="sng">
                      <a:noFill/>
                    </a:lnR>
                    <a:lnB w="12700" cmpd="sng">
                      <a:noFill/>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n-IN"/>
                    </a:p>
                  </a:txBody>
                  <a:tcPr/>
                </a:tc>
                <a:extLst>
                  <a:ext uri="{0D108BD9-81ED-4DB2-BD59-A6C34878D82A}">
                    <a16:rowId xmlns:a16="http://schemas.microsoft.com/office/drawing/2014/main" val="531146067"/>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4.1</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Global Sales  of HEF Group, Million USD , 2020, 2025</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2015684420"/>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4.1.1</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00603"/>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4.1.2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5381334"/>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4.1.3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2097966"/>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4.1.4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8647886"/>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4.4.</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Regional Sales of HEF Group, Million USD , 2020, 2025</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1520062440"/>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4.4.1</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0479329"/>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4.4.2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Bath Salts For Heat Treatment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4978310"/>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4.4.3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Vacuum Deposits PVD / PACVD </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2715686"/>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4.4.4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Bushings / Joints</a:t>
                      </a: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(Europe, North America, South America, Asia, Others)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2053973"/>
                  </a:ext>
                </a:extLst>
              </a:tr>
              <a:tr h="290204">
                <a:tc gridSpan="5">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Operational  Details</a:t>
                      </a:r>
                    </a:p>
                  </a:txBody>
                  <a:tcPr marL="68580" marR="68580" marT="34290" marB="3429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n-IN"/>
                    </a:p>
                  </a:txBody>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Operational Related Details </a:t>
                      </a: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 </a:t>
                      </a:r>
                      <a:endParaRPr lang="en-IN" sz="11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en-IN"/>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5941422"/>
                  </a:ext>
                </a:extLst>
              </a:tr>
              <a:tr h="290204">
                <a:tc>
                  <a:txBody>
                    <a:bodyPr/>
                    <a:lstStyle/>
                    <a:p>
                      <a:pPr marL="0" algn="ctr" defTabSz="914400" rtl="0" eaLnBrk="1" latinLnBrk="0" hangingPunct="1">
                        <a:lnSpc>
                          <a:spcPct val="100000"/>
                        </a:lnSpc>
                      </a:pPr>
                      <a:r>
                        <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rPr>
                        <a:t>5.</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Business</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Nitriding Chemicals Business</a:t>
                      </a: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2158397610"/>
                  </a:ext>
                </a:extLst>
              </a:tr>
              <a:tr h="290204">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5.1</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Key Customers ( Up to 5 </a:t>
                      </a: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3035796"/>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Typical Order Unit Price Per Customer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IN"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Typical Order Unit Price Per Customer </a:t>
                      </a: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3192258"/>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Typical Order Quantity Per Customer</a:t>
                      </a: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3251383108"/>
                  </a:ext>
                </a:extLst>
              </a:tr>
              <a:tr h="238467">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Type / Number of Surface Treatment Equipment</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0144951"/>
                  </a:ext>
                </a:extLst>
              </a:tr>
              <a:tr h="290204">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5.5</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Production Capacity and Factory Scale</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6164760"/>
                  </a:ext>
                </a:extLst>
              </a:tr>
              <a:tr h="290204">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5.6</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rPr>
                        <a:t>Evaluation From The Market (Technical, Service, Etc.)</a:t>
                      </a:r>
                      <a:endParaRPr lang="en-IN" sz="1000" b="0" kern="1200" noProof="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675615195"/>
                  </a:ext>
                </a:extLst>
              </a:tr>
              <a:tr h="314873">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5.7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Organization Structure Highlighting Departments with Specific Focus on Sales </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sz="1100" b="0" kern="1200" dirty="0">
                          <a:solidFill>
                            <a:schemeClr val="tx1"/>
                          </a:solidFill>
                          <a:latin typeface="Arial" panose="020B0604020202020204" pitchFamily="34" charset="0"/>
                          <a:ea typeface="Verdana" panose="020B0604030504040204" pitchFamily="34" charset="0"/>
                          <a:cs typeface="Arial" panose="020B0604020202020204" pitchFamily="34" charset="0"/>
                        </a:rPr>
                        <a:t>Technology superiority (including comparison with our company)</a:t>
                      </a:r>
                      <a:endParaRPr kumimoji="0" lang="en-IN" sz="11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4565957"/>
                  </a:ext>
                </a:extLst>
              </a:tr>
              <a:tr h="314873">
                <a:tc>
                  <a:txBody>
                    <a:bodyPr/>
                    <a:lstStyle/>
                    <a:p>
                      <a:pPr marL="0" algn="ctr" defTabSz="914400" rtl="0" eaLnBrk="1" latinLnBrk="0" hangingPunct="1">
                        <a:lnSpc>
                          <a:spcPct val="100000"/>
                        </a:lnSpc>
                      </a:pPr>
                      <a:endParaRPr lang="en-IN" sz="1000" b="0" i="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5.8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rPr>
                        <a:t>Technology Superiority (including comparison with the client  company)</a:t>
                      </a:r>
                      <a:endParaRPr kumimoji="0" lang="en-IN" sz="1000" b="0" i="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2877101358"/>
                  </a:ext>
                </a:extLst>
              </a:tr>
            </a:tbl>
          </a:graphicData>
        </a:graphic>
      </p:graphicFrame>
    </p:spTree>
    <p:extLst>
      <p:ext uri="{BB962C8B-B14F-4D97-AF65-F5344CB8AC3E}">
        <p14:creationId xmlns:p14="http://schemas.microsoft.com/office/powerpoint/2010/main" val="20986781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11554</TotalTime>
  <Words>3899</Words>
  <Application>Microsoft Office PowerPoint</Application>
  <PresentationFormat>On-screen Show (4:3)</PresentationFormat>
  <Paragraphs>483</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Corbel</vt:lpstr>
      <vt:lpstr>Montserrat</vt:lpstr>
      <vt:lpstr>Open Sans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Quantum Dots Market Forecast &amp; Opportunities, 2024_Sample</dc:title>
  <dc:creator>TechSci Research</dc:creator>
  <cp:lastModifiedBy>Sidhi Mishra</cp:lastModifiedBy>
  <cp:revision>618</cp:revision>
  <dcterms:created xsi:type="dcterms:W3CDTF">2019-01-23T11:37:43Z</dcterms:created>
  <dcterms:modified xsi:type="dcterms:W3CDTF">2021-04-12T10:57:06Z</dcterms:modified>
</cp:coreProperties>
</file>